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82" r:id="rId4"/>
    <p:sldId id="481" r:id="rId5"/>
    <p:sldId id="469" r:id="rId6"/>
    <p:sldId id="508" r:id="rId7"/>
    <p:sldId id="262" r:id="rId8"/>
    <p:sldId id="486" r:id="rId9"/>
    <p:sldId id="265" r:id="rId10"/>
    <p:sldId id="470" r:id="rId11"/>
    <p:sldId id="471" r:id="rId12"/>
    <p:sldId id="472" r:id="rId13"/>
    <p:sldId id="509" r:id="rId14"/>
    <p:sldId id="479" r:id="rId15"/>
    <p:sldId id="483" r:id="rId16"/>
    <p:sldId id="480" r:id="rId17"/>
    <p:sldId id="474" r:id="rId18"/>
    <p:sldId id="475" r:id="rId19"/>
    <p:sldId id="498" r:id="rId20"/>
    <p:sldId id="499" r:id="rId21"/>
    <p:sldId id="501" r:id="rId22"/>
    <p:sldId id="522" r:id="rId23"/>
    <p:sldId id="503" r:id="rId24"/>
    <p:sldId id="521" r:id="rId25"/>
    <p:sldId id="511" r:id="rId26"/>
    <p:sldId id="514" r:id="rId27"/>
    <p:sldId id="519" r:id="rId28"/>
    <p:sldId id="524" r:id="rId29"/>
    <p:sldId id="283" r:id="rId30"/>
    <p:sldId id="271" r:id="rId31"/>
    <p:sldId id="525" r:id="rId32"/>
    <p:sldId id="282" r:id="rId33"/>
    <p:sldId id="259" r:id="rId34"/>
    <p:sldId id="526" r:id="rId35"/>
    <p:sldId id="527" r:id="rId36"/>
    <p:sldId id="267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72" r:id="rId47"/>
    <p:sldId id="268" r:id="rId48"/>
    <p:sldId id="528" r:id="rId49"/>
    <p:sldId id="264" r:id="rId5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A7AF0-FD91-4825-A353-2A4A95763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A5B948-5AD4-47EF-A253-28874860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5850E-370B-4C31-85D9-6DD17FF0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D3A1-3CBB-46A0-BE36-6A00828D550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C93D9A-0D33-4CA4-80EB-0F8FEE03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E2B18-2589-4AE0-BB3B-1399B21E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D2C2-573F-4D7C-91A9-719BE1372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50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D2EE3-E131-4A3A-B03A-C74A6480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3BC783-7A21-453B-8A46-BB072E731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50676E-9F8C-49FD-A6C4-FB6D962EF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D3A1-3CBB-46A0-BE36-6A00828D550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96D9EA-E13A-49AF-B7D3-D450EB16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DA017C-0935-43DA-A618-43D9F7AD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D2C2-573F-4D7C-91A9-719BE1372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78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3DCD07-8450-4877-A856-8C782BC95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20E4C7-BB61-40E4-832D-7251AE079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2FA99-6A0F-4FDD-B006-796EF8F4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D3A1-3CBB-46A0-BE36-6A00828D550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EE47C-C8E8-4FBE-BAD7-AC1AFEA2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CAFEB0-EB5A-4EA2-9B97-4F13B855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D2C2-573F-4D7C-91A9-719BE1372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29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09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348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05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88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20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197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985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64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3DC88-A90F-4887-9796-636FC102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F0E7F-6DA7-41E2-B0E2-E704D68E0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BC7B00-3318-4E6B-B194-C123F2D1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D3A1-3CBB-46A0-BE36-6A00828D550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BEA9E9-1B96-4B87-86DD-49214D6C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EB3211-0A03-46AD-A495-5BE3AC97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D2C2-573F-4D7C-91A9-719BE1372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262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136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192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714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011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08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19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201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552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56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0330F-B178-4B8C-BEDC-740A2902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BE574E-E88D-4CA1-8AF3-89B9A0AB2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AAE605-C43B-4F39-9554-52C53C9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D3A1-3CBB-46A0-BE36-6A00828D550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1932EA-2450-4CF7-B66F-50FDF78F9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6177D5-13BB-4BCD-8EA7-54030C5E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D2C2-573F-4D7C-91A9-719BE1372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B8904-36BD-4CA5-9806-6307B2C4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4B6FB9-4586-4014-B457-995E99D0B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C7D123-A529-42E2-B27A-2A90B0524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F526C9-35E1-459C-B648-65B048AB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D3A1-3CBB-46A0-BE36-6A00828D550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B6EFD3-E0DB-4F86-A405-1992A098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CB58D3-ADA4-4DE7-B049-44B5DD7C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D2C2-573F-4D7C-91A9-719BE1372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58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D65EF-4EFE-4ECA-ACAA-29822797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63759A-1CA9-4A7F-8C5D-58D5AF20A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B37B89-0476-46DB-860F-AC891F3A3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C6E19-0D24-4792-A3FC-6F1BA5881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1C1331-51D9-487F-A1D3-B6C372EEF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744D92-1677-40A1-A569-429C5ADA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D3A1-3CBB-46A0-BE36-6A00828D550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7F3764-2489-4595-904A-6EDB0BB2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F07E2D-2E8E-45A0-933A-C90231E3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D2C2-573F-4D7C-91A9-719BE1372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42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F5521-53EC-4CA1-84ED-070B122C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DD9C99-1DFC-422D-9C0E-9D71BB98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D3A1-3CBB-46A0-BE36-6A00828D550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A23C62-45DF-4C9E-92CC-A26BBD0D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7BED7-9D75-44D1-8445-FF9EF6C2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D2C2-573F-4D7C-91A9-719BE1372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16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43FC25-8659-41AB-911F-19E2E2CD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D3A1-3CBB-46A0-BE36-6A00828D550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16703C-01CA-4E2E-A07C-616D1A7B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19830E-5C1C-4AF4-865F-CD127484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D2C2-573F-4D7C-91A9-719BE1372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25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86657-4101-44E5-81A0-F2534B42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8FEBD2-59BE-48D0-8B0C-1FA91071D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9A76E7-B40B-4945-A0F8-0940CC6EF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20E3FF-3AF8-44AF-A124-059E7042B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D3A1-3CBB-46A0-BE36-6A00828D550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CA41E4-0460-400C-8BE0-D2C495690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0B9840-FF5E-4379-91BE-C2F2E7F9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D2C2-573F-4D7C-91A9-719BE1372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83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12253-CC6C-40C4-A296-804ED555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DB258B-0A46-4D73-8282-AB229CD13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77B041-922D-4AB2-B589-754A48F09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B55453-2B56-4537-8EFF-C4EA7FCED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D3A1-3CBB-46A0-BE36-6A00828D550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86B0BA-DAF7-4E3B-BF04-AC067302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8AA60D-4E7A-4C82-8566-D77B122E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D2C2-573F-4D7C-91A9-719BE1372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89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2ED84F-08E1-4F98-BA1F-A593E90B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7CDD26-BC6B-49A9-AE9A-C8A66FCEA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9C514F-AEC7-4EAF-854C-C2F4EB91E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D3A1-3CBB-46A0-BE36-6A00828D550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0B5273-C6F4-4E8E-8B7F-E833A1F74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039BD6-11E9-43EE-A971-AF9784293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D2C2-573F-4D7C-91A9-719BE1372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3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2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95E8956-2EEC-4BA1-9A36-FC746E97EC90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5AD79E8-893E-4125-AD82-2434D4EBFF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400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eter_Demianovich_Ouspensky" TargetMode="External"/><Relationship Id="rId2" Type="http://schemas.openxmlformats.org/officeDocument/2006/relationships/hyperlink" Target="https://es.wikipedia.org/wiki/George_Gurdjief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Eneagrama_(desambiguaci%C3%B3n)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8F6F2-4E30-4ACD-A4D7-753C115C1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3" y="278295"/>
            <a:ext cx="6930887" cy="618876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s-ES" sz="5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sz="5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sz="5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sz="5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5400" b="1" dirty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br>
              <a:rPr lang="es-ES" sz="5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5400" b="1" dirty="0">
                <a:latin typeface="Verdana" panose="020B0604030504040204" pitchFamily="34" charset="0"/>
                <a:ea typeface="Verdana" panose="020B0604030504040204" pitchFamily="34" charset="0"/>
              </a:rPr>
              <a:t>CUARTO CAMINO</a:t>
            </a:r>
            <a:br>
              <a:rPr lang="es-ES" sz="5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5400" b="1" dirty="0"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br>
              <a:rPr lang="es-ES" sz="5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5400" b="1" dirty="0">
                <a:latin typeface="Verdana" panose="020B0604030504040204" pitchFamily="34" charset="0"/>
                <a:ea typeface="Verdana" panose="020B0604030504040204" pitchFamily="34" charset="0"/>
              </a:rPr>
              <a:t>EL ENEAGRAMA</a:t>
            </a:r>
            <a:br>
              <a:rPr lang="es-ES" sz="5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(2ª parte)</a:t>
            </a:r>
            <a:b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ES" sz="5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453E2C-2868-9335-9BE6-790AABA121B5}"/>
              </a:ext>
            </a:extLst>
          </p:cNvPr>
          <p:cNvSpPr txBox="1"/>
          <p:nvPr/>
        </p:nvSpPr>
        <p:spPr>
          <a:xfrm>
            <a:off x="7129670" y="6268279"/>
            <a:ext cx="48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Carlos Hernández - Conchi Pérez – Abril 2023</a:t>
            </a:r>
          </a:p>
        </p:txBody>
      </p:sp>
      <p:pic>
        <p:nvPicPr>
          <p:cNvPr id="9220" name="Picture 4" descr="El mito de la caverna de Platón: significado y enseñanzas - Mejor con Salud">
            <a:extLst>
              <a:ext uri="{FF2B5EF4-FFF2-40B4-BE49-F238E27FC236}">
                <a16:creationId xmlns:a16="http://schemas.microsoft.com/office/drawing/2014/main" id="{A27AA7FC-EB68-2045-D069-F14BCB99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30" y="270085"/>
            <a:ext cx="4405413" cy="29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s 9 tipos de personalidad del eneagrama - ¿cuál es el tuyo?">
            <a:extLst>
              <a:ext uri="{FF2B5EF4-FFF2-40B4-BE49-F238E27FC236}">
                <a16:creationId xmlns:a16="http://schemas.microsoft.com/office/drawing/2014/main" id="{5B889CD2-046F-3B24-0AAE-76D99700B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3" b="15284"/>
          <a:stretch/>
        </p:blipFill>
        <p:spPr bwMode="auto">
          <a:xfrm>
            <a:off x="7311730" y="3428999"/>
            <a:ext cx="4405413" cy="247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1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D1CE83-BC38-5A1F-814B-C849E635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54" y="183431"/>
            <a:ext cx="11224692" cy="59018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2400" b="1" u="sng" dirty="0">
                <a:latin typeface="Verdana" panose="020B0604030504040204" pitchFamily="34" charset="0"/>
                <a:ea typeface="Verdana" panose="020B0604030504040204" pitchFamily="34" charset="0"/>
              </a:rPr>
              <a:t>Tercer Camino: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2400" b="1" u="sng" dirty="0">
                <a:latin typeface="Verdana" panose="020B0604030504040204" pitchFamily="34" charset="0"/>
                <a:ea typeface="Verdana" panose="020B0604030504040204" pitchFamily="34" charset="0"/>
              </a:rPr>
              <a:t>Yogui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 persigue la misma iluminación a través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  de la mente.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Ver con la mente es expandir la conciencia.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Es el camino del conocimiento, el camino del intelecto.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Trabaja para llegar al conocimiento por medio de sus esfuerzos   intelectuales. 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 Lo sabe todo pero no puede hacer nada. </a:t>
            </a:r>
          </a:p>
          <a:p>
            <a:pPr>
              <a:lnSpc>
                <a:spcPct val="150000"/>
              </a:lnSpc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2" name="Picture 2" descr="Yogui - Wikipedia, la enciclopedia libre">
            <a:extLst>
              <a:ext uri="{FF2B5EF4-FFF2-40B4-BE49-F238E27FC236}">
                <a16:creationId xmlns:a16="http://schemas.microsoft.com/office/drawing/2014/main" id="{7890323E-BDB2-E680-8048-F1E1099A3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162" y="183431"/>
            <a:ext cx="2655055" cy="324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uere un yogui indio que afirmaba llevar 80 años sin comer ni beber (fotos)">
            <a:extLst>
              <a:ext uri="{FF2B5EF4-FFF2-40B4-BE49-F238E27FC236}">
                <a16:creationId xmlns:a16="http://schemas.microsoft.com/office/drawing/2014/main" id="{CB6038AB-C833-CFDF-0ACB-83F75D92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41" y="4227442"/>
            <a:ext cx="338417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10BE75-9149-8C3C-5B0B-23BE6B346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30" y="306893"/>
            <a:ext cx="11314043" cy="63059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vida ordinaria de cada uno con sus altibajos…..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Este es el </a:t>
            </a:r>
            <a:r>
              <a:rPr lang="es-ES" sz="3200" b="1" u="sng" dirty="0">
                <a:latin typeface="Verdana" panose="020B0604030504040204" pitchFamily="34" charset="0"/>
                <a:ea typeface="Verdana" panose="020B0604030504040204" pitchFamily="34" charset="0"/>
              </a:rPr>
              <a:t>Cuarto Camino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En el se deben realizar los trabajos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 del Faquir, del Monje y del Yogui…. </a:t>
            </a:r>
          </a:p>
          <a:p>
            <a:pPr marL="0" indent="0">
              <a:lnSpc>
                <a:spcPct val="150000"/>
              </a:lnSpc>
              <a:buNone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</a:rPr>
              <a:t>EL CUARTO CAMINO NO ES NINGUNO DE LOS DESCRITOS SINO LOS TRES A LA VEZ.</a:t>
            </a:r>
          </a:p>
          <a:p>
            <a:pPr marL="0" indent="0">
              <a:lnSpc>
                <a:spcPct val="150000"/>
              </a:lnSpc>
              <a:buNone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10" descr="Mujer Chamana - El cuarto camino La vida es una serie de acontecimientos o  sucesos acompañados de su correspondiente estado de conciencia; cada uno de  nosotros en la búsqueda de la Verdad,">
            <a:extLst>
              <a:ext uri="{FF2B5EF4-FFF2-40B4-BE49-F238E27FC236}">
                <a16:creationId xmlns:a16="http://schemas.microsoft.com/office/drawing/2014/main" id="{9CB70D9B-0124-6DAE-7502-7356BC79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32" y="1197621"/>
            <a:ext cx="4171122" cy="35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7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2CCD37-07A1-5B66-916A-F4A06992B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1" y="848139"/>
            <a:ext cx="4174433" cy="46647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</a:rPr>
              <a:t>REFLEXIONES</a:t>
            </a:r>
            <a:endParaRPr lang="es-E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</a:rPr>
              <a:t> SOBRE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</a:rPr>
              <a:t> EL CUARTO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</a:rPr>
              <a:t> CAMINO</a:t>
            </a:r>
          </a:p>
        </p:txBody>
      </p:sp>
      <p:pic>
        <p:nvPicPr>
          <p:cNvPr id="2" name="Picture 2" descr="No hay ninguna descripción de la foto disponible.">
            <a:extLst>
              <a:ext uri="{FF2B5EF4-FFF2-40B4-BE49-F238E27FC236}">
                <a16:creationId xmlns:a16="http://schemas.microsoft.com/office/drawing/2014/main" id="{913DCCAA-334E-54D2-014C-980ADFA7D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27" y="0"/>
            <a:ext cx="7765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26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B97E33-D672-4AB0-4DD5-785F84EA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70" y="409275"/>
            <a:ext cx="11203056" cy="32880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</a:rPr>
              <a:t>Cuarto Camino </a:t>
            </a: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no exige que uno se retire del mundo, no exige que uno abandone todo aquello por lo que se ha vivido hasta el momento.</a:t>
            </a:r>
          </a:p>
        </p:txBody>
      </p:sp>
      <p:pic>
        <p:nvPicPr>
          <p:cNvPr id="1026" name="Picture 2" descr="Qué es el Cuarto Camino? – Cuarto Camino">
            <a:extLst>
              <a:ext uri="{FF2B5EF4-FFF2-40B4-BE49-F238E27FC236}">
                <a16:creationId xmlns:a16="http://schemas.microsoft.com/office/drawing/2014/main" id="{136DAA00-9B25-E72D-FDAB-22AE2A43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62" y="3939176"/>
            <a:ext cx="6204789" cy="24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0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6D9AE3-3313-53EB-5D7F-4D5EED0FA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2" y="579920"/>
            <a:ext cx="11261034" cy="59931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Este camino, contrariamente al del Faquir, al del Monje y al del Yogui, no tiene una </a:t>
            </a:r>
            <a:r>
              <a:rPr lang="es-ES" b="0" i="0" u="sng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forma definida</a:t>
            </a:r>
            <a:r>
              <a:rPr lang="es-ES" b="0" i="0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0" i="0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Ante todo, tiene que ser hallado. Es la primera prueba.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0" i="0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 es difícil, porque el </a:t>
            </a:r>
            <a:r>
              <a:rPr lang="es-ES" b="1" i="0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Cuarto </a:t>
            </a:r>
            <a:r>
              <a:rPr lang="es-ES" b="1" dirty="0">
                <a:solidFill>
                  <a:srgbClr val="2021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s-ES" b="1" i="0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amino </a:t>
            </a:r>
            <a:r>
              <a:rPr lang="es-ES" b="0" i="0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 mucho menos conocido que los otros tres caminos tradicionales.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7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09AEA8-6EAB-B2DD-4D62-23DD28EF2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7" y="420894"/>
            <a:ext cx="11406809" cy="61256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Sin embargo, el comienzo del </a:t>
            </a:r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</a:rPr>
              <a:t>Cuarto Camino </a:t>
            </a: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es más fácil que el comienzo de los caminos del faquir, del monje y del yogui. </a:t>
            </a:r>
          </a:p>
          <a:p>
            <a:pPr>
              <a:lnSpc>
                <a:spcPct val="170000"/>
              </a:lnSpc>
            </a:pPr>
            <a:endParaRPr lang="es-E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Es posible seguir el </a:t>
            </a:r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</a:rPr>
              <a:t>Cuarto Camino </a:t>
            </a: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y trabajar en él mientras uno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  continúa atendiendo sus ocupaciones ordinarias, en las condiciones        habituales de la vida, sin cortar las relaciones que uno tiene con la gente, sin abandonar nada. </a:t>
            </a:r>
          </a:p>
          <a:p>
            <a:pPr marL="0" indent="0">
              <a:lnSpc>
                <a:spcPct val="170000"/>
              </a:lnSpc>
              <a:buNone/>
            </a:pPr>
            <a:endParaRPr lang="es-E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Este camino no exige el renunciamiento.</a:t>
            </a:r>
          </a:p>
        </p:txBody>
      </p:sp>
    </p:spTree>
    <p:extLst>
      <p:ext uri="{BB962C8B-B14F-4D97-AF65-F5344CB8AC3E}">
        <p14:creationId xmlns:p14="http://schemas.microsoft.com/office/powerpoint/2010/main" val="133872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8ECFE-CA86-A8B0-54DD-5E062FD5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184150"/>
            <a:ext cx="10515600" cy="1325563"/>
          </a:xfrm>
        </p:spPr>
        <p:txBody>
          <a:bodyPr/>
          <a:lstStyle/>
          <a:p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Que pasa con el Sistema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1A30F5-44B2-4EDD-A6F4-AB5027F08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593170"/>
            <a:ext cx="6586331" cy="36716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Ser del montón no es valorado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3200" dirty="0"/>
              <a:t>por el sistema, en cambio los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3200" dirty="0"/>
              <a:t>números unos son tomados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3200" dirty="0"/>
              <a:t>como ejemplos a imitar por el resto.</a:t>
            </a:r>
          </a:p>
          <a:p>
            <a:pPr>
              <a:lnSpc>
                <a:spcPct val="150000"/>
              </a:lnSpc>
            </a:pPr>
            <a:endParaRPr lang="es-ES" sz="3200" dirty="0"/>
          </a:p>
          <a:p>
            <a:pPr>
              <a:lnSpc>
                <a:spcPct val="150000"/>
              </a:lnSpc>
            </a:pPr>
            <a:endParaRPr lang="es-ES" sz="3200" dirty="0"/>
          </a:p>
        </p:txBody>
      </p:sp>
      <p:pic>
        <p:nvPicPr>
          <p:cNvPr id="12290" name="Picture 2" descr="Sistemas: qué es, significado, tipos y ejemplos">
            <a:extLst>
              <a:ext uri="{FF2B5EF4-FFF2-40B4-BE49-F238E27FC236}">
                <a16:creationId xmlns:a16="http://schemas.microsoft.com/office/drawing/2014/main" id="{56628234-C21B-BC1F-E9D7-73126308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69" y="1593170"/>
            <a:ext cx="4823793" cy="36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2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91871-1A6F-CB78-2B8B-64F3297AE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312422"/>
            <a:ext cx="11713266" cy="62331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Salimos de la caverna y quedados aturdidos por la luz sin saber que camino tomar.</a:t>
            </a:r>
          </a:p>
          <a:p>
            <a:pPr>
              <a:lnSpc>
                <a:spcPct val="150000"/>
              </a:lnSpc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luz no debería cegar el ojo de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 la conciencia sino alumbrar el camino.</a:t>
            </a:r>
          </a:p>
          <a:p>
            <a:pPr>
              <a:lnSpc>
                <a:spcPct val="150000"/>
              </a:lnSpc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Esa luz señala el retorno a la caverna, la vuelta al mundo a iluminar a los oscurecidos que comparten hogar, trabajo y familia.</a:t>
            </a:r>
          </a:p>
          <a:p>
            <a:pPr>
              <a:lnSpc>
                <a:spcPct val="150000"/>
              </a:lnSpc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3000" b="1" dirty="0">
                <a:latin typeface="Verdana" panose="020B0604030504040204" pitchFamily="34" charset="0"/>
                <a:ea typeface="Verdana" panose="020B0604030504040204" pitchFamily="34" charset="0"/>
              </a:rPr>
              <a:t>ESE ES EL CUARTO CAMINO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13314" name="Picture 2" descr="El mito de la caverna de Platón | Filo7Palmas">
            <a:extLst>
              <a:ext uri="{FF2B5EF4-FFF2-40B4-BE49-F238E27FC236}">
                <a16:creationId xmlns:a16="http://schemas.microsoft.com/office/drawing/2014/main" id="{BE90A347-6040-469F-5FFF-DA790178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67" y="1317270"/>
            <a:ext cx="4845681" cy="234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13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85442-A960-BE2F-9D75-6BBAAB4E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756"/>
            <a:ext cx="10515600" cy="774562"/>
          </a:xfrm>
        </p:spPr>
        <p:txBody>
          <a:bodyPr>
            <a:normAutofit/>
          </a:bodyPr>
          <a:lstStyle/>
          <a:p>
            <a:r>
              <a:rPr lang="es-ES" sz="4000" b="1" dirty="0"/>
              <a:t>EL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55917C-250F-D586-B0CD-044504D11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893956"/>
            <a:ext cx="11277600" cy="455112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3200" b="1" dirty="0" err="1"/>
              <a:t>Gurdjieff</a:t>
            </a:r>
            <a:r>
              <a:rPr lang="es-ES" sz="3200" b="1" dirty="0"/>
              <a:t> </a:t>
            </a:r>
            <a:r>
              <a:rPr lang="es-ES" sz="3200" dirty="0"/>
              <a:t>llama a su método de enseñanza “ el Trabajo” porque requiere un esfuerzo real que se puede hacer de forma invisible e interna. La enseñanza como un Canal entre cielo y tierra. </a:t>
            </a:r>
            <a:r>
              <a:rPr lang="es-ES" sz="3200" dirty="0" err="1"/>
              <a:t>Visi</a:t>
            </a:r>
            <a:r>
              <a:rPr lang="es-ES" sz="3200" dirty="0"/>
              <a:t>/Inv.</a:t>
            </a:r>
          </a:p>
          <a:p>
            <a:pPr algn="just">
              <a:lnSpc>
                <a:spcPct val="150000"/>
              </a:lnSpc>
            </a:pPr>
            <a:r>
              <a:rPr lang="es-ES" sz="3200" dirty="0"/>
              <a:t>Es un trabajo psicológico interno, que requiere no sólo de conocer las ideas, sino también de aplicarlas y experimentarlas en uno mismo. Tiene el poder de la transformación.</a:t>
            </a:r>
          </a:p>
        </p:txBody>
      </p:sp>
      <p:pic>
        <p:nvPicPr>
          <p:cNvPr id="4098" name="Picture 2" descr="La influencia del pensamiento sufí en la enseñanza de Gurdjieff - Centro  Persépolis">
            <a:extLst>
              <a:ext uri="{FF2B5EF4-FFF2-40B4-BE49-F238E27FC236}">
                <a16:creationId xmlns:a16="http://schemas.microsoft.com/office/drawing/2014/main" id="{E4CB02D5-0101-4230-3CFC-BA559EBA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926" y="26821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86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EC8936-2CE1-0D5C-9B8C-2593B20B6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3" y="470517"/>
            <a:ext cx="11728204" cy="610256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s-ES" dirty="0"/>
              <a:t>Esta aplicación práctica nos lleva a un cambio personal que nos abre a un nuevo nivel de conocimiento que algunos han llamado “conocimiento a través del Ser”.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Responde al cuestionamiento: Quien  o qué soy ?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Cual es mi función ?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uso de la atención y la energía es muy importante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este proceso. </a:t>
            </a:r>
            <a:endParaRPr lang="es-ES" dirty="0"/>
          </a:p>
          <a:p>
            <a:pPr>
              <a:lnSpc>
                <a:spcPct val="160000"/>
              </a:lnSpc>
            </a:pPr>
            <a:endParaRPr lang="es-ES" dirty="0"/>
          </a:p>
          <a:p>
            <a:pPr>
              <a:lnSpc>
                <a:spcPct val="160000"/>
              </a:lnSpc>
            </a:pPr>
            <a:endParaRPr lang="es-ES" dirty="0"/>
          </a:p>
        </p:txBody>
      </p:sp>
      <p:pic>
        <p:nvPicPr>
          <p:cNvPr id="6146" name="Picture 2" descr="EL trabajo de Gurdjieff">
            <a:extLst>
              <a:ext uri="{FF2B5EF4-FFF2-40B4-BE49-F238E27FC236}">
                <a16:creationId xmlns:a16="http://schemas.microsoft.com/office/drawing/2014/main" id="{9E0C35ED-CADA-F510-2419-ADD4A541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92" y="2038699"/>
            <a:ext cx="3214067" cy="39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B06F7-1110-BEFC-025D-7DEE8EB0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367886"/>
            <a:ext cx="11317356" cy="62660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1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 Cuarto </a:t>
            </a:r>
            <a:r>
              <a:rPr lang="es-ES" b="1" dirty="0">
                <a:solidFill>
                  <a:srgbClr val="2021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s-ES" b="1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amino es una doctrina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1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psicológica, cosmológica y filosófica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1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basada en la creencia de que el ser humano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1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necesita de un procedimiento para poder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1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llegar a la autosuperación.</a:t>
            </a:r>
          </a:p>
          <a:p>
            <a:pPr>
              <a:lnSpc>
                <a:spcPct val="150000"/>
              </a:lnSpc>
            </a:pPr>
            <a:endParaRPr lang="es-ES" dirty="0">
              <a:solidFill>
                <a:srgbClr val="20212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2021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s-ES" b="0" i="0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ntroducida en occidente por 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2" tooltip="George Gurdjieff"/>
              </a:rPr>
              <a:t>George </a:t>
            </a:r>
            <a:r>
              <a:rPr lang="es-ES" b="0" i="0" u="none" strike="noStrike" dirty="0" err="1">
                <a:solidFill>
                  <a:srgbClr val="0645A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2" tooltip="George Gurdjieff"/>
              </a:rPr>
              <a:t>Gurdjieff</a:t>
            </a:r>
            <a:r>
              <a:rPr lang="es-ES" b="0" i="0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y 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 tooltip="Peter Demianovich Ouspensky"/>
              </a:rPr>
              <a:t>Peter </a:t>
            </a:r>
            <a:r>
              <a:rPr lang="es-ES" b="0" i="0" u="none" strike="noStrike" dirty="0" err="1">
                <a:solidFill>
                  <a:srgbClr val="0645A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 tooltip="Peter Demianovich Ouspensky"/>
              </a:rPr>
              <a:t>Demianovich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 tooltip="Peter Demianovich Ouspensky"/>
              </a:rPr>
              <a:t> </a:t>
            </a:r>
            <a:r>
              <a:rPr lang="es-ES" b="0" i="0" u="none" strike="noStrike" dirty="0" err="1">
                <a:solidFill>
                  <a:srgbClr val="0645A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 tooltip="Peter Demianovich Ouspensky"/>
              </a:rPr>
              <a:t>Ouspensky</a:t>
            </a:r>
            <a:r>
              <a:rPr lang="es-ES" b="0" i="0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ES" dirty="0">
              <a:solidFill>
                <a:srgbClr val="20212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s-ES" dirty="0">
              <a:solidFill>
                <a:srgbClr val="20212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Four Ways into Kmer Temple">
            <a:extLst>
              <a:ext uri="{FF2B5EF4-FFF2-40B4-BE49-F238E27FC236}">
                <a16:creationId xmlns:a16="http://schemas.microsoft.com/office/drawing/2014/main" id="{7D7D833C-744B-B725-6CBC-B56B669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82" y="869259"/>
            <a:ext cx="2769704" cy="27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64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CAA6FA-7765-0FF9-9844-84005F02B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03" y="71021"/>
            <a:ext cx="11771550" cy="678697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Todo lo que el trabajo ofrece está basado en la práctica, en ideas verificables.      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G: “ No te creas nada de lo que te dicen. Indaga la verdad de lo que se trasmite. VERIFICAR EN UNO MISMO LA VERDAD que se trasmite”.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 </a:t>
            </a:r>
            <a:r>
              <a:rPr lang="es-ES" dirty="0" err="1"/>
              <a:t>G.:“Sólo</a:t>
            </a:r>
            <a:r>
              <a:rPr lang="es-ES" dirty="0"/>
              <a:t> la verdad que uno mismo descubre tiene valor”..</a:t>
            </a:r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No debe de ser un acto de fe o una creencia, sino que debe haber un esfuerzo, un trabajo de transformación psicológica real. “SOBREESFUERZO”. “Segunda Enseñanza”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dirty="0"/>
          </a:p>
          <a:p>
            <a:pPr>
              <a:lnSpc>
                <a:spcPct val="150000"/>
              </a:lnSpc>
            </a:pPr>
            <a:r>
              <a:rPr lang="es-ES" dirty="0"/>
              <a:t>El esfuerzo psicológico se realiza a través de la </a:t>
            </a:r>
            <a:r>
              <a:rPr lang="es-ES" dirty="0" err="1"/>
              <a:t>auto-observación</a:t>
            </a:r>
            <a:r>
              <a:rPr lang="es-ES" dirty="0"/>
              <a:t>. “APRENDER A ESTUDIARNOS A NOSOTROS MISMOS”.</a:t>
            </a:r>
          </a:p>
        </p:txBody>
      </p:sp>
    </p:spTree>
    <p:extLst>
      <p:ext uri="{BB962C8B-B14F-4D97-AF65-F5344CB8AC3E}">
        <p14:creationId xmlns:p14="http://schemas.microsoft.com/office/powerpoint/2010/main" val="427652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39A00-40F8-FA51-A611-34B53762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531"/>
            <a:ext cx="10515600" cy="689112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+mn-lt"/>
              </a:rPr>
              <a:t>Las Líneas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575A2E-1307-0FC4-4703-131D9A7DC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874643"/>
            <a:ext cx="11569148" cy="57978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3200" dirty="0"/>
              <a:t> Hay tres líneas de Trabajo: </a:t>
            </a:r>
          </a:p>
          <a:p>
            <a:endParaRPr lang="es-ES" sz="3200" dirty="0"/>
          </a:p>
          <a:p>
            <a:pPr algn="just"/>
            <a:r>
              <a:rPr lang="es-ES" sz="3200" dirty="0"/>
              <a:t>1.- </a:t>
            </a:r>
            <a:r>
              <a:rPr lang="es-ES" sz="3200" b="1" dirty="0"/>
              <a:t>Trabajar sobre uno mismo</a:t>
            </a:r>
            <a:r>
              <a:rPr lang="es-ES" sz="3200" dirty="0"/>
              <a:t>. “El material de trabajo es uno mismo.</a:t>
            </a:r>
          </a:p>
          <a:p>
            <a:pPr algn="just"/>
            <a:endParaRPr lang="es-ES" sz="3200" dirty="0"/>
          </a:p>
          <a:p>
            <a:pPr algn="just"/>
            <a:r>
              <a:rPr lang="es-ES" sz="3200" dirty="0"/>
              <a:t>2.- </a:t>
            </a:r>
            <a:r>
              <a:rPr lang="es-ES" sz="3200" b="1" dirty="0"/>
              <a:t>Trabajar con otras personas, en grupo</a:t>
            </a:r>
            <a:r>
              <a:rPr lang="es-ES" sz="3200" dirty="0"/>
              <a:t>. Reuniones presenciales y virtuales. Encuentros, cursos…..Danzas. </a:t>
            </a:r>
          </a:p>
          <a:p>
            <a:pPr marL="0" indent="0" algn="just">
              <a:buNone/>
            </a:pPr>
            <a:r>
              <a:rPr lang="es-ES" sz="3200" dirty="0"/>
              <a:t>   G. “El Ser que quiera despertar tiene que buscar otras personas que          también quieran despertar a fin de trabajar con ellas”.</a:t>
            </a:r>
          </a:p>
          <a:p>
            <a:pPr algn="just"/>
            <a:endParaRPr lang="es-ES" sz="3200" dirty="0"/>
          </a:p>
          <a:p>
            <a:pPr algn="just"/>
            <a:r>
              <a:rPr lang="es-ES" sz="3200" dirty="0"/>
              <a:t>3.- </a:t>
            </a:r>
            <a:r>
              <a:rPr lang="es-ES" sz="3200" b="1" dirty="0"/>
              <a:t>Trabajar para el Trabajo por un Bien Común Venidero</a:t>
            </a:r>
            <a:r>
              <a:rPr lang="es-ES" sz="3200" dirty="0"/>
              <a:t>. Legado.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Consciencia de trabajar en las tres líneas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790369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2BEB9-9297-0EA8-9CC2-1B59A566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8"/>
            <a:ext cx="10515600" cy="787814"/>
          </a:xfrm>
        </p:spPr>
        <p:txBody>
          <a:bodyPr>
            <a:normAutofit/>
          </a:bodyPr>
          <a:lstStyle/>
          <a:p>
            <a:r>
              <a:rPr lang="es-ES" b="1" dirty="0"/>
              <a:t>ALGUNOS ASPECTOS BASICOS DEL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BAFB20-A1FF-9C07-C77C-5CC2F643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212576"/>
            <a:ext cx="11410122" cy="51971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sz="3200" b="1" dirty="0"/>
              <a:t>Niveles de consciencia</a:t>
            </a:r>
            <a:r>
              <a:rPr lang="es-ES" sz="3200" dirty="0"/>
              <a:t>: 4 niveles</a:t>
            </a:r>
          </a:p>
          <a:p>
            <a:pPr>
              <a:lnSpc>
                <a:spcPct val="150000"/>
              </a:lnSpc>
            </a:pPr>
            <a:r>
              <a:rPr lang="es-ES" sz="3200" b="1" dirty="0"/>
              <a:t>Yo Real. Recuerdo de sí</a:t>
            </a:r>
            <a:r>
              <a:rPr lang="es-ES" sz="3200" dirty="0"/>
              <a:t>: El Ser. Consciencia del Yo Real</a:t>
            </a:r>
          </a:p>
          <a:p>
            <a:pPr>
              <a:lnSpc>
                <a:spcPct val="150000"/>
              </a:lnSpc>
            </a:pPr>
            <a:r>
              <a:rPr lang="es-ES" sz="3200" b="1" dirty="0"/>
              <a:t>Auto-Observación</a:t>
            </a:r>
          </a:p>
          <a:p>
            <a:pPr>
              <a:lnSpc>
                <a:spcPct val="150000"/>
              </a:lnSpc>
            </a:pPr>
            <a:r>
              <a:rPr lang="es-ES" sz="3200" b="1" dirty="0"/>
              <a:t>La Mecanicidad </a:t>
            </a:r>
            <a:r>
              <a:rPr lang="es-ES" sz="3200" dirty="0"/>
              <a:t>: G.: ”El hombre es una máquina”. “Despertar es Darse cuenta de la mecanicidad completa y absoluta en que vivimos”.</a:t>
            </a:r>
          </a:p>
          <a:p>
            <a:pPr>
              <a:lnSpc>
                <a:spcPct val="150000"/>
              </a:lnSpc>
            </a:pPr>
            <a:r>
              <a:rPr lang="es-ES" sz="3200" b="1" dirty="0"/>
              <a:t>Multiplicidad de yoes</a:t>
            </a:r>
            <a:r>
              <a:rPr lang="es-ES" sz="3200" dirty="0"/>
              <a:t>: El Ser humano tiene multiplicidad de yoes</a:t>
            </a:r>
          </a:p>
          <a:p>
            <a:pPr>
              <a:lnSpc>
                <a:spcPct val="150000"/>
              </a:lnSpc>
            </a:pPr>
            <a:r>
              <a:rPr lang="es-ES" sz="3200" b="1" dirty="0"/>
              <a:t>Atención dividida</a:t>
            </a:r>
            <a:r>
              <a:rPr lang="es-ES" sz="3200" dirty="0"/>
              <a:t>: Presencia-Consciencia. De la periferia al centro</a:t>
            </a:r>
          </a:p>
          <a:p>
            <a:pPr marL="0" indent="0">
              <a:lnSpc>
                <a:spcPct val="150000"/>
              </a:lnSpc>
              <a:buNone/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938599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102B0416-35B5-A8E8-382D-A51C98FB5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3E604C76-386A-C135-84C2-069C706D2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10" y="-19051"/>
            <a:ext cx="9205290" cy="69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42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9356" y="288561"/>
            <a:ext cx="11567113" cy="63110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s-ES" sz="4300" b="1" dirty="0"/>
              <a:t>La auto-observación</a:t>
            </a:r>
            <a:r>
              <a:rPr lang="es-ES" b="1" dirty="0"/>
              <a:t>:</a:t>
            </a:r>
          </a:p>
          <a:p>
            <a:pPr marL="0" indent="0">
              <a:lnSpc>
                <a:spcPct val="160000"/>
              </a:lnSpc>
              <a:buNone/>
            </a:pPr>
            <a:endParaRPr lang="es-ES" b="1" dirty="0"/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s-ES" dirty="0"/>
              <a:t>La práctica de la auto-observación es el ejercicio fundamental en el Trabajo. 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s-ES" dirty="0"/>
              <a:t>No puedes conocerte a ti mismo sin observar.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s-ES" dirty="0"/>
              <a:t>El auto-conocimiento en el sentido del Trabajo es esencial para el desarrollo.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s-ES" dirty="0"/>
              <a:t>Para la auto-observación hay que aprender la </a:t>
            </a:r>
            <a:r>
              <a:rPr lang="es-ES" b="1" dirty="0"/>
              <a:t>atención dividida</a:t>
            </a:r>
            <a:r>
              <a:rPr lang="es-ES" dirty="0"/>
              <a:t>, creando una posición estratégica interior para poder observar por un lado tus acciones en la vida y por otro las motivaciones y sentimientos subyacentes. 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s-ES" dirty="0"/>
              <a:t>Separación entre lo observado y el observador. </a:t>
            </a:r>
          </a:p>
        </p:txBody>
      </p:sp>
      <p:pic>
        <p:nvPicPr>
          <p:cNvPr id="2" name="Picture 2" descr="Auto-observación para cambiarte a ti mismo. -- Sott.net | Ilustración de  hombre, Gif animados cumpleaños, Actividades infantiles">
            <a:extLst>
              <a:ext uri="{FF2B5EF4-FFF2-40B4-BE49-F238E27FC236}">
                <a16:creationId xmlns:a16="http://schemas.microsoft.com/office/drawing/2014/main" id="{6054CA38-ECBC-3831-6373-F85C7367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223" y="112540"/>
            <a:ext cx="1990246" cy="180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8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305" y="566858"/>
            <a:ext cx="11648660" cy="58604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4000" dirty="0"/>
              <a:t>La auto-observación</a:t>
            </a:r>
            <a:r>
              <a:rPr lang="es-ES" dirty="0"/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- Sin desear cambiar lo observado. FOTOS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- Sin juicio, de forma desapasionada.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- Manteniendo la sensación global en un cuerpo relajado.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- Con implacable honestidad. Sin tratar de dulcificar ni justificar lo observado.</a:t>
            </a:r>
          </a:p>
        </p:txBody>
      </p:sp>
      <p:pic>
        <p:nvPicPr>
          <p:cNvPr id="2050" name="Picture 2" descr="RAS on Twitter: &quot;AUTO-OBSERVACIÓN. “Tomemos el 100% de responsabilidad por  nuestras #experiencias, #emociones, #sentimientos y permitámonos #SER  NUESTRO #PROPIO #OBSERVADOR.” ~ Rodrigo Alpuche ~ #AutoObservación  #LoQueSoyEnRealidad #SerHumanoPerfecto ...">
            <a:extLst>
              <a:ext uri="{FF2B5EF4-FFF2-40B4-BE49-F238E27FC236}">
                <a16:creationId xmlns:a16="http://schemas.microsoft.com/office/drawing/2014/main" id="{106ABE6A-68A5-819A-D061-3CDA8D9A5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023" y="233216"/>
            <a:ext cx="3217393" cy="32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88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287" y="1"/>
            <a:ext cx="11395583" cy="662608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latin typeface="+mn-lt"/>
              </a:rPr>
              <a:t>PRÁCTICAS : “El tiempo del Trabajo es el tiempo de la Vida”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287" y="662608"/>
            <a:ext cx="11847443" cy="61953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b="1" dirty="0"/>
              <a:t>Tarea semanal</a:t>
            </a:r>
            <a:r>
              <a:rPr lang="es-ES" dirty="0"/>
              <a:t>/</a:t>
            </a:r>
            <a:r>
              <a:rPr lang="es-ES" b="1" dirty="0"/>
              <a:t>mensual </a:t>
            </a:r>
            <a:r>
              <a:rPr lang="es-ES" dirty="0"/>
              <a:t>está diseñada para apoyar el Trabajo, ayudar a permanecer consciente en la vida diaria, a la vez que para observar la fuerza que tiene la mecanicidad en ti como “impedimento” al estado de Recuerdo de Sí.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Ejercicio preparatorio o “</a:t>
            </a:r>
            <a:r>
              <a:rPr lang="es-ES" b="1" dirty="0" err="1"/>
              <a:t>Sitting</a:t>
            </a:r>
            <a:r>
              <a:rPr lang="es-ES" b="1" dirty="0"/>
              <a:t>”. </a:t>
            </a:r>
            <a:r>
              <a:rPr lang="es-ES" dirty="0"/>
              <a:t>La preparación para el día-Trabajo. Sensación G cuerpo.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Stop-despertador</a:t>
            </a:r>
            <a:r>
              <a:rPr lang="es-ES" dirty="0"/>
              <a:t> que te recuerda el deber de recordarte a ti mismo, la necesidad de ser consciente de ti mismo a cada instante, y observación de los aspectos psicológicos.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Observación de aspectos psicológicos</a:t>
            </a:r>
            <a:r>
              <a:rPr lang="es-ES" dirty="0"/>
              <a:t>. Comprende ejercicios psicológicos en los que se observa una característica particular de identificación en ti mismo, generalmente en las llamadas “energías negativas”.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Al final del día</a:t>
            </a:r>
            <a:r>
              <a:rPr lang="es-ES" dirty="0"/>
              <a:t>: Consciencia para descansar con una frase. “ Yo Soy”, “Yo existo”.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dirty="0"/>
              <a:t>Todos los ejercicios requieren dividir la </a:t>
            </a:r>
            <a:r>
              <a:rPr lang="es-ES" b="1" dirty="0"/>
              <a:t>atención</a:t>
            </a:r>
            <a:r>
              <a:rPr lang="es-ES" dirty="0"/>
              <a:t> y permanecer anclados en la </a:t>
            </a:r>
            <a:r>
              <a:rPr lang="es-ES" b="1" dirty="0"/>
              <a:t>sensación física</a:t>
            </a:r>
            <a:r>
              <a:rPr lang="es-ES" dirty="0"/>
              <a:t>. </a:t>
            </a:r>
          </a:p>
          <a:p>
            <a:pPr>
              <a:lnSpc>
                <a:spcPct val="15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643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C55B9B6-3284-4A87-B88E-29DF8ECF8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E2568-F957-0010-4B74-05B7FCE6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r>
              <a:rPr lang="es-ES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</a:rPr>
              <a:t>EL ENEAGRAMA</a:t>
            </a:r>
          </a:p>
        </p:txBody>
      </p:sp>
      <p:sp>
        <p:nvSpPr>
          <p:cNvPr id="1033" name="Rounded Rectangle 7">
            <a:extLst>
              <a:ext uri="{FF2B5EF4-FFF2-40B4-BE49-F238E27FC236}">
                <a16:creationId xmlns:a16="http://schemas.microsoft.com/office/drawing/2014/main" id="{9B5F5ECB-A05F-4FAD-9AAC-BC767A81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5457375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Eneagrama de la personalidad - Wikipedia, la enciclopedia libre">
            <a:extLst>
              <a:ext uri="{FF2B5EF4-FFF2-40B4-BE49-F238E27FC236}">
                <a16:creationId xmlns:a16="http://schemas.microsoft.com/office/drawing/2014/main" id="{61C955FB-8797-158E-285E-C7CA6422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166" y="1174509"/>
            <a:ext cx="4489621" cy="448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83631E-7D40-EF4B-7741-96DB52D3BC37}"/>
              </a:ext>
            </a:extLst>
          </p:cNvPr>
          <p:cNvSpPr txBox="1"/>
          <p:nvPr/>
        </p:nvSpPr>
        <p:spPr>
          <a:xfrm>
            <a:off x="839354" y="6273578"/>
            <a:ext cx="1051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 término 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tooltip="Eneagrama (desambiguació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eneagrama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proviene de los términos griegos "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ennea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(nueve) y "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grammos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(grafía)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434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694690-FA64-8451-3B8A-885A46F34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8" y="198784"/>
            <a:ext cx="7036904" cy="62947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 eneagrama del cuarto camino es una figura publicada en 1949 en el libro de </a:t>
            </a:r>
            <a:r>
              <a:rPr lang="es-ES" sz="2800" dirty="0" err="1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Oupensky</a:t>
            </a:r>
            <a:r>
              <a:rPr lang="es-ES" sz="28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¨Fragmento de una enseñanza desconocida¨.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endParaRPr lang="es-ES" sz="2800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 trata de una parte integral del llamado cuarto camino, sistema esotérico asociado con G. </a:t>
            </a:r>
            <a:r>
              <a:rPr lang="es-ES" sz="2800" dirty="0" err="1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Gurdjieff</a:t>
            </a:r>
            <a:r>
              <a:rPr lang="es-ES" sz="28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5" name="Picture 2" descr="Los 9 tipos de personalidad del eneagrama - ¿cuál es el tuyo?">
            <a:extLst>
              <a:ext uri="{FF2B5EF4-FFF2-40B4-BE49-F238E27FC236}">
                <a16:creationId xmlns:a16="http://schemas.microsoft.com/office/drawing/2014/main" id="{44C3ADF9-CBBA-5F72-3D79-91D53D29B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3" b="15284"/>
          <a:stretch/>
        </p:blipFill>
        <p:spPr bwMode="auto">
          <a:xfrm>
            <a:off x="7400526" y="1884304"/>
            <a:ext cx="4433664" cy="250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27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8EB34B-C93F-BEB8-0369-25EC5C61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300693"/>
            <a:ext cx="11555895" cy="51724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s-ES" sz="32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3200" b="0" i="0" dirty="0">
                <a:solidFill>
                  <a:srgbClr val="040C2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eneagrama</a:t>
            </a:r>
            <a:r>
              <a:rPr lang="es-ES" sz="32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de la personalidad es un sistema de clasificación basado en nueve arquetipos, cada uno representa un mapa de características y patrones de pensamiento, sentimiento y comportamiento específicos.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endParaRPr lang="es-ES" sz="3200" dirty="0">
              <a:solidFill>
                <a:srgbClr val="20212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32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 un viaje de </a:t>
            </a:r>
            <a:r>
              <a:rPr lang="es-ES" sz="3200" b="0" i="0" dirty="0" err="1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auto-conocimiento</a:t>
            </a:r>
            <a:r>
              <a:rPr lang="es-ES" sz="32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E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5B77EA73-C8B0-D19A-9F68-D151B33A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82" y="3429000"/>
            <a:ext cx="3167353" cy="31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5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 busca del ser: el cuarto camino hacia la conciencia-g.i. gurdjieff-9788416145522">
            <a:extLst>
              <a:ext uri="{FF2B5EF4-FFF2-40B4-BE49-F238E27FC236}">
                <a16:creationId xmlns:a16="http://schemas.microsoft.com/office/drawing/2014/main" id="{1A2675F9-DAE6-FA4A-36CA-96F503BC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99" y="1053526"/>
            <a:ext cx="2985673" cy="440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0DBEE96-E7F6-9A42-27D2-9A45D35E7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30" y="1158849"/>
            <a:ext cx="2794641" cy="419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arto camino - Wikipedia, la enciclopedia libre">
            <a:extLst>
              <a:ext uri="{FF2B5EF4-FFF2-40B4-BE49-F238E27FC236}">
                <a16:creationId xmlns:a16="http://schemas.microsoft.com/office/drawing/2014/main" id="{496486F2-F4A6-C533-0559-CF5EA6A6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5" y="1417959"/>
            <a:ext cx="1925516" cy="32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uspensky Today – P D Ouspensky's Fourth Way in Practice">
            <a:extLst>
              <a:ext uri="{FF2B5EF4-FFF2-40B4-BE49-F238E27FC236}">
                <a16:creationId xmlns:a16="http://schemas.microsoft.com/office/drawing/2014/main" id="{F8B27C25-BE55-822A-B541-F152247C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11390"/>
            <a:ext cx="2331977" cy="32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0E6131C-26B0-D172-59C9-B28032FD3477}"/>
              </a:ext>
            </a:extLst>
          </p:cNvPr>
          <p:cNvSpPr txBox="1"/>
          <p:nvPr/>
        </p:nvSpPr>
        <p:spPr>
          <a:xfrm>
            <a:off x="6752492" y="510027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1878-1947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6519B8-6F32-7DCD-5048-368BCBE208DB}"/>
              </a:ext>
            </a:extLst>
          </p:cNvPr>
          <p:cNvSpPr txBox="1"/>
          <p:nvPr/>
        </p:nvSpPr>
        <p:spPr>
          <a:xfrm>
            <a:off x="728837" y="510027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1866-1949</a:t>
            </a:r>
          </a:p>
        </p:txBody>
      </p:sp>
    </p:spTree>
    <p:extLst>
      <p:ext uri="{BB962C8B-B14F-4D97-AF65-F5344CB8AC3E}">
        <p14:creationId xmlns:p14="http://schemas.microsoft.com/office/powerpoint/2010/main" val="3751565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eagrama de la personalidad. Los nueve eneatipos">
            <a:extLst>
              <a:ext uri="{FF2B5EF4-FFF2-40B4-BE49-F238E27FC236}">
                <a16:creationId xmlns:a16="http://schemas.microsoft.com/office/drawing/2014/main" id="{C1422C9E-9186-C75F-04B3-B4CD92148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22" y="0"/>
            <a:ext cx="7580244" cy="687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24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99401BF-7338-EA2C-25DE-3CB5C664C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52373"/>
              </p:ext>
            </p:extLst>
          </p:nvPr>
        </p:nvGraphicFramePr>
        <p:xfrm>
          <a:off x="344557" y="278296"/>
          <a:ext cx="11542644" cy="618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0">
                  <a:extLst>
                    <a:ext uri="{9D8B030D-6E8A-4147-A177-3AD203B41FA5}">
                      <a16:colId xmlns:a16="http://schemas.microsoft.com/office/drawing/2014/main" val="3011419342"/>
                    </a:ext>
                  </a:extLst>
                </a:gridCol>
                <a:gridCol w="3461381">
                  <a:extLst>
                    <a:ext uri="{9D8B030D-6E8A-4147-A177-3AD203B41FA5}">
                      <a16:colId xmlns:a16="http://schemas.microsoft.com/office/drawing/2014/main" val="2386503729"/>
                    </a:ext>
                  </a:extLst>
                </a:gridCol>
                <a:gridCol w="3400195">
                  <a:extLst>
                    <a:ext uri="{9D8B030D-6E8A-4147-A177-3AD203B41FA5}">
                      <a16:colId xmlns:a16="http://schemas.microsoft.com/office/drawing/2014/main" val="52369927"/>
                    </a:ext>
                  </a:extLst>
                </a:gridCol>
                <a:gridCol w="3720358">
                  <a:extLst>
                    <a:ext uri="{9D8B030D-6E8A-4147-A177-3AD203B41FA5}">
                      <a16:colId xmlns:a16="http://schemas.microsoft.com/office/drawing/2014/main" val="2760409638"/>
                    </a:ext>
                  </a:extLst>
                </a:gridCol>
              </a:tblGrid>
              <a:tr h="618877"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269360"/>
                  </a:ext>
                </a:extLst>
              </a:tr>
              <a:tr h="618877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REFORMADOR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CUMPLIDOR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PERFECCIONISTA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046285"/>
                  </a:ext>
                </a:extLst>
              </a:tr>
              <a:tr h="618877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AYUDADOR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AMABLE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COLABORADOR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656988"/>
                  </a:ext>
                </a:extLst>
              </a:tr>
              <a:tr h="618877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TRIUNFADOR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COMPETIDOR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PRODUCTOR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955291"/>
                  </a:ext>
                </a:extLst>
              </a:tr>
              <a:tr h="618877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INDIVIDUALISTA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SENSIBLE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ARTISTA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97972"/>
                  </a:ext>
                </a:extLst>
              </a:tr>
              <a:tr h="618877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INVESTIGADOR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ESTUDIOSO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SABIO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134247"/>
                  </a:ext>
                </a:extLst>
              </a:tr>
              <a:tr h="618877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LEAL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COMPROMETIDO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SOLUCIONADOR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221116"/>
                  </a:ext>
                </a:extLst>
              </a:tr>
              <a:tr h="618877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ENTUSIASTA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SOCIABLE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VISIONARIO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270745"/>
                  </a:ext>
                </a:extLst>
              </a:tr>
              <a:tr h="618877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DESAFIADOR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DEPREDADOR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CABECILLA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69893"/>
                  </a:ext>
                </a:extLst>
              </a:tr>
              <a:tr h="618877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PACIFICADOR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MEDIADOR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CONCILIADOR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668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129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eagrama de la Personalidad - Fundación Sonría">
            <a:extLst>
              <a:ext uri="{FF2B5EF4-FFF2-40B4-BE49-F238E27FC236}">
                <a16:creationId xmlns:a16="http://schemas.microsoft.com/office/drawing/2014/main" id="{A2620973-6629-4C0B-B756-EB96472F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4" y="0"/>
            <a:ext cx="8454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07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A037471-342E-AC4C-78C3-A2B1AD57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970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26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 eneagrama o 'el horóscopo de la psicología' te dice qué tipo de persona  eres | Prevención Integral &amp; ORP Conference">
            <a:extLst>
              <a:ext uri="{FF2B5EF4-FFF2-40B4-BE49-F238E27FC236}">
                <a16:creationId xmlns:a16="http://schemas.microsoft.com/office/drawing/2014/main" id="{86988C85-EDBD-1EA5-5D65-A4B957F2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4" y="0"/>
            <a:ext cx="8363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99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SICOLETRA ZARAGOZA: Desarrollo del Eneagrama">
            <a:extLst>
              <a:ext uri="{FF2B5EF4-FFF2-40B4-BE49-F238E27FC236}">
                <a16:creationId xmlns:a16="http://schemas.microsoft.com/office/drawing/2014/main" id="{6839E3B1-CB81-0006-2BAD-AC6C6BDD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1" y="0"/>
            <a:ext cx="10693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8B4FA33-7275-69C8-5B22-EA6172F75180}"/>
              </a:ext>
            </a:extLst>
          </p:cNvPr>
          <p:cNvSpPr txBox="1"/>
          <p:nvPr/>
        </p:nvSpPr>
        <p:spPr>
          <a:xfrm>
            <a:off x="9269405" y="596348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(Clasificación Trastornos)</a:t>
            </a:r>
          </a:p>
        </p:txBody>
      </p:sp>
    </p:spTree>
    <p:extLst>
      <p:ext uri="{BB962C8B-B14F-4D97-AF65-F5344CB8AC3E}">
        <p14:creationId xmlns:p14="http://schemas.microsoft.com/office/powerpoint/2010/main" val="4095255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775D1-EB6A-C01D-5CD2-DBA3677C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5" y="132522"/>
            <a:ext cx="11781182" cy="84814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" sz="29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UNO: EL PERFECCIONISTA</a:t>
            </a:r>
            <a: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2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También llamado: EL MODELO, EL REFORMADOR, EL PURISTA, EL JUEZ</a:t>
            </a:r>
            <a:endParaRPr lang="es-ES" sz="24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0670A0-4135-080B-6AA8-6D5B64FC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209822"/>
            <a:ext cx="11781182" cy="55024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Manera de ver el MUNDO</a:t>
            </a:r>
            <a:r>
              <a:rPr lang="es-ES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 Hay una manera correcta de hacer las cosas, dejad que os la 								        enseñe.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bueno</a:t>
            </a:r>
            <a:r>
              <a:rPr lang="es-ES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Visionario, con principios, </a:t>
            </a:r>
            <a:r>
              <a:rPr lang="es-ES" u="sng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comprometido</a:t>
            </a:r>
            <a:r>
              <a:rPr lang="es-ES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estable, serio, meticuloso, 						       disciplinado, objetivo, con escrúpulos, noble.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malo</a:t>
            </a:r>
            <a:r>
              <a:rPr lang="es-ES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Farisaico, despiadado, duro de corazón, arrogante, propenso a la indignación, 					</a:t>
            </a:r>
            <a:r>
              <a:rPr lang="es-ES" u="sng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rígido</a:t>
            </a:r>
            <a:r>
              <a:rPr lang="es-ES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dado a juzgar a los demás y a sí mismo, incapaz de perdonar.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Modo de liderar </a:t>
            </a:r>
            <a:r>
              <a:rPr lang="es-ES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ES" u="sng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 el reglamento en la mano</a:t>
            </a:r>
            <a:r>
              <a:rPr lang="es-ES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cumplir las pautas de calidad, por la 							     Gestión de la Calidad Total.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Credo</a:t>
            </a:r>
            <a:r>
              <a:rPr lang="es-ES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Cero defectos.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Apela a</a:t>
            </a:r>
            <a:r>
              <a:rPr lang="es-ES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es-ES" u="sng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 deber, </a:t>
            </a:r>
            <a:r>
              <a:rPr lang="es-ES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 ética, los procedimientos operativos normales, la Regla de Oro, el</a:t>
            </a:r>
          </a:p>
          <a:p>
            <a:pPr marL="1371600" lvl="3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es-ES" sz="2000" dirty="0">
                <a:solidFill>
                  <a:schemeClr val="bg2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Derecho Canónico.</a:t>
            </a:r>
          </a:p>
        </p:txBody>
      </p:sp>
    </p:spTree>
    <p:extLst>
      <p:ext uri="{BB962C8B-B14F-4D97-AF65-F5344CB8AC3E}">
        <p14:creationId xmlns:p14="http://schemas.microsoft.com/office/powerpoint/2010/main" val="3098661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DD7C5-E406-DFA7-FD10-041F765F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98" y="119270"/>
            <a:ext cx="11726450" cy="90114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26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DOS: EL COLABORADOR</a:t>
            </a:r>
            <a: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b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También llamado: EL ÁNGEL CUSTODIO, EL PODER Oculto TRAS EL TRONO</a:t>
            </a:r>
            <a: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18FF07-A42A-10D9-0B7F-FA77E3DF0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98" y="1113183"/>
            <a:ext cx="11898727" cy="562554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Manera de ver el mundo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Yo apoyo a los demás y los potencio. No se las arreglarían  									sin mí.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bueno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 Colaboradores, generosos, que hacen que los demás den lo mejor de sí mismos; asiduos, amistosos, francos, llenos de entusiasmo y de alabanzas a los demás; amables,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decididos,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comprometidos, auxiliadores.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malo: 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Aduladores, seductores;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manipuladores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que actúan entre bastidores, cubriendo las necesidades de los demás con fines interesados; mártires; camaleones que cambian para agradar a los demás.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Modo de liderar: 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Animando y apreciando a las personas;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dirigen a los demás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 base de 						alentarlos con entusiasmo; la gloria de los demás se refleja en ellos.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Credo: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No necesitan.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Apela a :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Las relaciones personales;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 deseo de ayudar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; su manera de entender a la gente y sus dotes para el trato personal; su influencia; lo indispensables que son; sus redes personales poderosas.</a:t>
            </a:r>
          </a:p>
        </p:txBody>
      </p:sp>
    </p:spTree>
    <p:extLst>
      <p:ext uri="{BB962C8B-B14F-4D97-AF65-F5344CB8AC3E}">
        <p14:creationId xmlns:p14="http://schemas.microsoft.com/office/powerpoint/2010/main" val="895209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59B64-5AE3-309A-0F3E-FD5EB0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92767"/>
            <a:ext cx="11900452" cy="106017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" sz="27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TRES: EL PRODUCTOR </a:t>
            </a:r>
            <a:b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También llamado: EL CUMPLIDOR, EL MOTIVADOR, EL DIRECTIVO, EL VENDEDOR, EL 								 REALIZADOR</a:t>
            </a:r>
            <a:endParaRPr lang="es-ES" sz="2400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5E0242-7809-F89C-1FE6-4353351A2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258957"/>
            <a:ext cx="11752953" cy="5393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Manera de ver el mundo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es una competición que yo puedo mundo ganar si trabajo de 									  firme y si parezco un triunfador.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bueno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Incentivado,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responsable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orientado a las metas, consigue las cosas; 						   constante, organizado, entusiasta.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malo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Adicto al trabajo, manipulador,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astuto y despiadado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Modo de liderar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La meritocracia orientada a las tareas,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autocrático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 veces; animan 						a los demás para conducirlos hasta el éxito.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Credo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Simplemente, hazlo.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Apela a: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La cuenta de resultados,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 eficiencia, la eficacia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la imagen, la victoria, hay que superar a la competencia, la carrera profesional o sus intereses propios.</a:t>
            </a:r>
          </a:p>
        </p:txBody>
      </p:sp>
    </p:spTree>
    <p:extLst>
      <p:ext uri="{BB962C8B-B14F-4D97-AF65-F5344CB8AC3E}">
        <p14:creationId xmlns:p14="http://schemas.microsoft.com/office/powerpoint/2010/main" val="2438432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2C5A6-DD08-8F15-63C1-87A9EA4D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4" y="119271"/>
            <a:ext cx="11527666" cy="107342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ES" sz="26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CUATRO: EL ARTISTA </a:t>
            </a:r>
            <a:b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También llamado: EL ROMÁNTICO, EL ENTENDIDO, EL AUTOR, EL INDIVIDUALISTA, 					     EL CREADOR</a:t>
            </a:r>
            <a:endParaRPr lang="es-ES" sz="2400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FD8042-392C-A447-DF5A-2B577932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9" y="1298713"/>
            <a:ext cx="11819215" cy="54400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Manera de ver el mundo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Mi trabajo es conmovedor y auténtico; tiene profundidad, gracia, y estilo, pero falta algo. Ojalá fueran diferentes las cosas...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bueno 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Sensible,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estético,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refinado, intrépido, audaz, llega al fondo de la cuestión, 					   profundo.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malo 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Depresivo,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cerrado en sí mismo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resentido, envidioso, melancólico, 								 rencoroso, arrogante; es imposible agradarle.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Modo de liderar :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Creadores atrevidos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 intuitivos; divas y artistas intransigentes.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Credo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:«La belleza es la verdad, la verdad es la belleza. Esto es lo único que sabéis en el 				mundo, y es lo único que os hace falta saber.» (Keats.)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Apela a :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Su creatividad y su autoexpresión, sus niveles elitistas y su aportación singular, 				su habilidad emotiva, su profundidad y su fuerza.</a:t>
            </a:r>
          </a:p>
        </p:txBody>
      </p:sp>
    </p:spTree>
    <p:extLst>
      <p:ext uri="{BB962C8B-B14F-4D97-AF65-F5344CB8AC3E}">
        <p14:creationId xmlns:p14="http://schemas.microsoft.com/office/powerpoint/2010/main" val="168561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número de diapositiva 3">
            <a:extLst>
              <a:ext uri="{FF2B5EF4-FFF2-40B4-BE49-F238E27FC236}">
                <a16:creationId xmlns:a16="http://schemas.microsoft.com/office/drawing/2014/main" id="{9C53A9EB-E3EB-E829-C664-6398B69BF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006B6A-7AAF-4A28-BB37-2A5832E51B3F}" type="slidenum">
              <a:rPr lang="es-ES" altLang="es-ES" smtClean="0"/>
              <a:pPr/>
              <a:t>4</a:t>
            </a:fld>
            <a:endParaRPr lang="es-ES" altLang="es-ES"/>
          </a:p>
        </p:txBody>
      </p:sp>
      <p:pic>
        <p:nvPicPr>
          <p:cNvPr id="39939" name="Picture 2" descr="ALEGORÍA DE LA CAVERNA | Alegoria, Filosofía, Filosofia 1 bachillerato">
            <a:extLst>
              <a:ext uri="{FF2B5EF4-FFF2-40B4-BE49-F238E27FC236}">
                <a16:creationId xmlns:a16="http://schemas.microsoft.com/office/drawing/2014/main" id="{5EF29AED-FEDC-C222-1DDF-9A3CC0FD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7" y="610981"/>
            <a:ext cx="11645348" cy="608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0A57BE-08C9-AE58-4E22-25CC29EF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6" y="96769"/>
            <a:ext cx="10515600" cy="514212"/>
          </a:xfrm>
        </p:spPr>
        <p:txBody>
          <a:bodyPr>
            <a:noAutofit/>
          </a:bodyPr>
          <a:lstStyle/>
          <a:p>
            <a:r>
              <a:rPr lang="es-ES" sz="3600" b="1" dirty="0"/>
              <a:t>El mito de la Caverna de Platón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5D803-B0C5-5885-AD38-8304399D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06" y="230690"/>
            <a:ext cx="11780320" cy="102826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CINCO: EL SABIO </a:t>
            </a:r>
            <a:b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También llamado: EL PENSADOR, EL Gurú, EL SABIO, EL ARTÍFICE DE IDEAS, ELOBSERVADOR, 					  EL FILÓSOFO</a:t>
            </a:r>
            <a:endParaRPr lang="es-ES" sz="2400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101188-3BAF-5696-CBEF-338EF362B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05" y="1258957"/>
            <a:ext cx="11660187" cy="53683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Manera de ver el mundo: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Soy el dueño de mi mundo privado, construido por un 								                      compromiso superior con el conocimiento especial.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bueno: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Sabios, perceptivos,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analíticos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respetuosos, reflexivos, sensibles, amables; dueños de la información; motivados; objetivos, apasionados en su fuero interno por ideas y por conceptos.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malo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Fríos;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intelectuales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arrogantes y sabihondos; solitarios mezquinos e 						     inasequibles; pedantes y condescendientes.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Modo de liderar: r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ey filósofo;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Credo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Cogito ergo sum. (Pienso, luego existo.)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Apela a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La inteligencia,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 método científico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las teorías, los modelos mentales, 				             la competitividad intelectual.</a:t>
            </a:r>
          </a:p>
        </p:txBody>
      </p:sp>
    </p:spTree>
    <p:extLst>
      <p:ext uri="{BB962C8B-B14F-4D97-AF65-F5344CB8AC3E}">
        <p14:creationId xmlns:p14="http://schemas.microsoft.com/office/powerpoint/2010/main" val="2359835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49D8A-80EC-BDF6-8D27-48F1E414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80" y="207141"/>
            <a:ext cx="11368639" cy="107832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SEIS: EL SOLUCIONADOR. </a:t>
            </a:r>
            <a:b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También llamado: EL ESCÉPTICO FIEL, EL ABOGADO DEL DIABLO, EL VERDADERO 						CREYENTE.</a:t>
            </a:r>
            <a:endParaRPr lang="es-ES" sz="2400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CE7DB3-9DFD-CE64-FFC8-71E878F6B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285462"/>
            <a:ext cx="11608903" cy="536539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Manera de ver el mundo: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es peligroso; la verdad está oculta, las apariencias son 									 sospechosas; necesito aliados de confianza.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bueno: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leales, sinceros, calurosos, serviciales, imaginativos, divertidos, comprometidos, discretos,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pragmáticos,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sacrificados, forjadores de coaliciones, apoyan al resto del equipo, justicieros.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malo: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 perseguidor perseguido; paranoico,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desconfiado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acusador, agresivo, matón pendenciero y cobarde; o inmovilizado por el miedo, por las dudas, por las preocupaciones; reyes de la negatividad.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Modo de liderar: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toma medidas defensivas contra el enemigo: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 competencia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el jefe, los subordinados, el gobierno; reacciona ante las provocaciones verdaderas e imaginadas; consolida su bando; protege a la camarilla o a los subordinados.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Credo: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Siempre preparados.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Apela :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La preparación para la batalla o para sobrevivir; a la causa noble; al análisis 			racional; a la asunción de riesgos calculados</a:t>
            </a:r>
          </a:p>
        </p:txBody>
      </p:sp>
    </p:spTree>
    <p:extLst>
      <p:ext uri="{BB962C8B-B14F-4D97-AF65-F5344CB8AC3E}">
        <p14:creationId xmlns:p14="http://schemas.microsoft.com/office/powerpoint/2010/main" val="2534992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1502E-EF79-439E-A814-5660F770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02" y="132521"/>
            <a:ext cx="11408395" cy="79513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SIETE: EL VISIONARIO </a:t>
            </a:r>
            <a:b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También llamado: EL IMAGINADOR, EL PLANIFICADOR, EL OPTIMISTA</a:t>
            </a:r>
            <a:endParaRPr lang="es-ES" sz="2400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34A25-650B-6E59-483D-565E4EF07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02" y="927652"/>
            <a:ext cx="11508650" cy="57978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Manera de ver el mundo: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«Explorar nuevos mundos extraños... llegar valerosamente donde no había llegado nadie.» El mundo está lleno de posibilidades, de conceptos y de experiencias emocionantes. Mi misión consiste en explorarlos.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Lado bueno 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Innovador, optimista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entusiasta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divertido, ingenioso, inspirador, 						planificaciones de gran visión, impulsivos.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malo 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Irresponsables,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poco profundos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promiscuos intelectualmente; con poca capacidad de atención y con poca constancia, demasiado estimulados.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Modo de liderar 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Animadores de ideas; hablar con todo el mundo, de contar 							 cuentos y de establecer contactos personales.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Credo :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Vamos a arriesgarnos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Apela a 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Lo lúdico, el impacto, la aventura, la novedad, el idealismo</a:t>
            </a:r>
          </a:p>
        </p:txBody>
      </p:sp>
    </p:spTree>
    <p:extLst>
      <p:ext uri="{BB962C8B-B14F-4D97-AF65-F5344CB8AC3E}">
        <p14:creationId xmlns:p14="http://schemas.microsoft.com/office/powerpoint/2010/main" val="4157351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06355-180A-6A70-BE1C-A2B4ED1D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185533"/>
            <a:ext cx="11728174" cy="84813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" sz="27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OCHO: EL CABECILLA </a:t>
            </a:r>
            <a:b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También llamado: ALFA, JEFE, LÍDER, MANDAMÁS, POTENTADO, EL 	AMO, El. CAMPEÓN.</a:t>
            </a:r>
            <a:endParaRPr lang="es-ES" sz="2400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2AD38-0533-156C-B4DC-C1AB12FE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89" y="1232451"/>
            <a:ext cx="11627920" cy="5440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Manera de ver el mundo: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 soy fuerte. Yo mando. Vengo a los débiles y desenmascaro a los que abusan del poder, a los simuladores y a los necios.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bueno: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activo y responsable;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soberano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,de confianza y cargado de energía;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malo: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Estrepitoso,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exagerado,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pendenciero, disipado, mandón, poco sutil, 							temerario; grandilocuente, poco sensible, vengativo.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Modo de liderar: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Dictatorial, patriarcal;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brusco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pendenciero ejercen el poder con 						    dureza a veces.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Credo: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 verdad y la justicia; a mi manera o a la calle.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Apela a : 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 poder y su influencia; a la justicia, a su deseo de ayudar a los 							  desvalidos; a su afición a entrar en combate inmediatamente. </a:t>
            </a:r>
          </a:p>
        </p:txBody>
      </p:sp>
    </p:spTree>
    <p:extLst>
      <p:ext uri="{BB962C8B-B14F-4D97-AF65-F5344CB8AC3E}">
        <p14:creationId xmlns:p14="http://schemas.microsoft.com/office/powerpoint/2010/main" val="2260903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46D2D-95A3-81BF-5B3F-BB6BC5C4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59027"/>
            <a:ext cx="11635408" cy="80838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NUEVE: EL MEDIADOR </a:t>
            </a:r>
            <a:br>
              <a:rPr lang="es-ES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También llamado: EL NATURAL, EL PACIFICADOR, EL NEGOCIADOR</a:t>
            </a:r>
            <a:endParaRPr lang="es-ES" sz="2400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A0DFD7-0F5B-EAE2-5A2E-E6BF5F2EE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073426"/>
            <a:ext cx="11529391" cy="56255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Manera de ver el mundo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Todo saldrá bien si nos mantenemos en calma, conectados y 								  amistosos.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bueno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Simpático,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accesible,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poco afectado, firme, fiable, humilde, caluroso.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Lado malo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Demasiado acomodaticio, apático, perezoso,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resistente al cambio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						indeciso, aferrado a los hábitos, perdido en el espacio, terco.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Modo de liderar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Colegiado, </a:t>
            </a:r>
            <a:r>
              <a:rPr lang="es-ES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participativo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teniendo en cuenta a todos, reaccionando ante todos, compartiendo los méritos; y (a veces) pasivo agresivo y terco.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Credo: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Deja las cosas en paz. No fuerces lo que no se puede forzar.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Apela a</a:t>
            </a:r>
            <a:r>
              <a:rPr lang="es-E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La paz, la armonía, la unidad, el espíritu de equipo, la justicia, el desinterés, 			  lo inevitable, la alternativa que causa menos trastornos. </a:t>
            </a:r>
          </a:p>
        </p:txBody>
      </p:sp>
    </p:spTree>
    <p:extLst>
      <p:ext uri="{BB962C8B-B14F-4D97-AF65-F5344CB8AC3E}">
        <p14:creationId xmlns:p14="http://schemas.microsoft.com/office/powerpoint/2010/main" val="3439114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ENEATIPO 7: Gula y Sobriedad - JORDI PONS">
            <a:extLst>
              <a:ext uri="{FF2B5EF4-FFF2-40B4-BE49-F238E27FC236}">
                <a16:creationId xmlns:a16="http://schemas.microsoft.com/office/drawing/2014/main" id="{21261151-3D9B-3F7F-C112-7511BDFE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7" y="-9039"/>
            <a:ext cx="11661913" cy="686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44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61D05-6218-9375-BFA3-3CFCA8FE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6ECA4A-9E31-31F1-A7BF-13A2D64AC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6961741-B844-2934-2E4B-DDD66B01D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0"/>
            <a:ext cx="9765126" cy="687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76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eagrama31">
            <a:extLst>
              <a:ext uri="{FF2B5EF4-FFF2-40B4-BE49-F238E27FC236}">
                <a16:creationId xmlns:a16="http://schemas.microsoft.com/office/drawing/2014/main" id="{9C231763-35E2-A3BC-3393-7AF357E4D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42" y="0"/>
            <a:ext cx="94357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42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umano Creativo: Eneagrama">
            <a:extLst>
              <a:ext uri="{FF2B5EF4-FFF2-40B4-BE49-F238E27FC236}">
                <a16:creationId xmlns:a16="http://schemas.microsoft.com/office/drawing/2014/main" id="{A56B4776-A613-DB36-8CB4-13B75B71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8" y="192698"/>
            <a:ext cx="6472604" cy="64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s 9 tipos de personalidad o eneatipos">
            <a:extLst>
              <a:ext uri="{FF2B5EF4-FFF2-40B4-BE49-F238E27FC236}">
                <a16:creationId xmlns:a16="http://schemas.microsoft.com/office/drawing/2014/main" id="{445D2286-02C7-2466-5750-F795D4FD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21" y="192698"/>
            <a:ext cx="5100615" cy="33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l autoconocimiento a través del Eneagrama - Centro de Psicoterapia Vínculo">
            <a:extLst>
              <a:ext uri="{FF2B5EF4-FFF2-40B4-BE49-F238E27FC236}">
                <a16:creationId xmlns:a16="http://schemas.microsoft.com/office/drawing/2014/main" id="{7AB7EDB1-8AD5-0610-46E5-E27D9016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21" y="3703441"/>
            <a:ext cx="5100615" cy="28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2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tecnología moderna: la nueva cueva de Platón">
            <a:extLst>
              <a:ext uri="{FF2B5EF4-FFF2-40B4-BE49-F238E27FC236}">
                <a16:creationId xmlns:a16="http://schemas.microsoft.com/office/drawing/2014/main" id="{D9D92736-CBAA-53E5-3981-E89258265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00" y="0"/>
            <a:ext cx="786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1CF93B1-D033-E8A3-F85F-C6A5FF020F73}"/>
              </a:ext>
            </a:extLst>
          </p:cNvPr>
          <p:cNvSpPr txBox="1"/>
          <p:nvPr/>
        </p:nvSpPr>
        <p:spPr>
          <a:xfrm rot="20443127">
            <a:off x="204134" y="803710"/>
            <a:ext cx="2523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La Caverna del</a:t>
            </a:r>
          </a:p>
          <a:p>
            <a:r>
              <a:rPr lang="es-ES" sz="2800" b="1" dirty="0"/>
              <a:t>Siglo XXI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3C2E0AB4-6B3A-6738-B5A8-758EB37B9933}"/>
              </a:ext>
            </a:extLst>
          </p:cNvPr>
          <p:cNvSpPr/>
          <p:nvPr/>
        </p:nvSpPr>
        <p:spPr>
          <a:xfrm>
            <a:off x="1701345" y="1739610"/>
            <a:ext cx="931435" cy="69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15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A4B002-472D-4E09-96DF-826AA1778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67" y="176251"/>
            <a:ext cx="11554265" cy="650549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Un día </a:t>
            </a:r>
            <a:r>
              <a:rPr lang="es-ES" b="1" u="sng" dirty="0">
                <a:latin typeface="Verdana" panose="020B0604030504040204" pitchFamily="34" charset="0"/>
                <a:ea typeface="Verdana" panose="020B0604030504040204" pitchFamily="34" charset="0"/>
              </a:rPr>
              <a:t>despertamos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a la realidad y aquello que era tan importante y por lo que tanto habíamos luchado se convierte de pronto en moneda devaluada.</a:t>
            </a:r>
          </a:p>
          <a:p>
            <a:pPr marL="0" indent="0">
              <a:lnSpc>
                <a:spcPct val="160000"/>
              </a:lnSpc>
              <a:buNone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Tal vez sintamos la imperiosa necesidad de dejar el trabajo y la familia y volar por el espacio eterno que aparece ante nosotros o hacer vida de asceta.</a:t>
            </a:r>
          </a:p>
          <a:p>
            <a:pPr>
              <a:lnSpc>
                <a:spcPct val="160000"/>
              </a:lnSpc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198" name="Picture 6" descr="Venta de entradas: El Despertar de la Conciencia">
            <a:extLst>
              <a:ext uri="{FF2B5EF4-FFF2-40B4-BE49-F238E27FC236}">
                <a16:creationId xmlns:a16="http://schemas.microsoft.com/office/drawing/2014/main" id="{3B7D266B-381D-A6AE-908F-4594708E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44" y="1651430"/>
            <a:ext cx="4465981" cy="15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ablo de la Tebaida - Wikipedia, la enciclopedia libre">
            <a:extLst>
              <a:ext uri="{FF2B5EF4-FFF2-40B4-BE49-F238E27FC236}">
                <a16:creationId xmlns:a16="http://schemas.microsoft.com/office/drawing/2014/main" id="{EFED6A48-3A6F-8776-DF90-6466787A7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57" y="4512145"/>
            <a:ext cx="2425412" cy="23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3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4A980-7B5C-5CEF-97A3-06B93DAC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26095"/>
            <a:ext cx="11184835" cy="2501643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Nos dividiremos en dos: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 	- el que quiere seguir donde estaba…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 	- o el revolucionario que quiere romper con todo…</a:t>
            </a:r>
          </a:p>
          <a:p>
            <a:endParaRPr lang="es-ES" dirty="0"/>
          </a:p>
        </p:txBody>
      </p:sp>
      <p:pic>
        <p:nvPicPr>
          <p:cNvPr id="5" name="Picture 2" descr="Representación del mito de la caverna de Platón. Fuente: Sánchez Bravo,...  | Download Scientific Diagram">
            <a:extLst>
              <a:ext uri="{FF2B5EF4-FFF2-40B4-BE49-F238E27FC236}">
                <a16:creationId xmlns:a16="http://schemas.microsoft.com/office/drawing/2014/main" id="{84AC7E9A-4EE3-3F57-44FA-7A7A7E28E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2627738"/>
            <a:ext cx="11794435" cy="40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8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DE7ACC-EE0B-4FA5-A0EF-84C755C65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48" y="405050"/>
            <a:ext cx="11075504" cy="6047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2400" b="1" u="sng" dirty="0">
                <a:latin typeface="Verdana" panose="020B0604030504040204" pitchFamily="34" charset="0"/>
                <a:ea typeface="Verdana" panose="020B0604030504040204" pitchFamily="34" charset="0"/>
              </a:rPr>
              <a:t>Primer Camino: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2400" b="1" u="sng" dirty="0">
                <a:latin typeface="Verdana" panose="020B0604030504040204" pitchFamily="34" charset="0"/>
                <a:ea typeface="Verdana" panose="020B0604030504040204" pitchFamily="34" charset="0"/>
              </a:rPr>
              <a:t>Faquir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 aspira a la iluminación a través de la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   tortura de su cuerpo.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Cree que en su cuerpo están las debilidades que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  le alejan de los estados de iluminación por lo que 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  mortifica.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Se esfuerza en desarrollar la voluntad física, el poder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  sobre el cuerpo. Lo obtiene mediante terribles sufrimientos,         torturando al cuerpo. </a:t>
            </a:r>
          </a:p>
          <a:p>
            <a:pPr>
              <a:lnSpc>
                <a:spcPct val="150000"/>
              </a:lnSpc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 descr="Faquir - Wikipedia, la enciclopedia libre">
            <a:extLst>
              <a:ext uri="{FF2B5EF4-FFF2-40B4-BE49-F238E27FC236}">
                <a16:creationId xmlns:a16="http://schemas.microsoft.com/office/drawing/2014/main" id="{FC5E655E-4BA3-1B42-3438-05795F99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483" y="291546"/>
            <a:ext cx="2411894" cy="18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El religioso hindú que lleva 42 años con el brazo derecho levantado hasta  para dormir">
            <a:extLst>
              <a:ext uri="{FF2B5EF4-FFF2-40B4-BE49-F238E27FC236}">
                <a16:creationId xmlns:a16="http://schemas.microsoft.com/office/drawing/2014/main" id="{46C7F0EE-465A-ECAC-3C41-F7B274DD7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759" y="2381079"/>
            <a:ext cx="1987342" cy="264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0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63FD18-63AB-23AE-5FBC-8E748EBAE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09" y="114666"/>
            <a:ext cx="11805852" cy="66041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2400" b="1" u="sng" dirty="0">
                <a:latin typeface="Verdana" panose="020B0604030504040204" pitchFamily="34" charset="0"/>
                <a:ea typeface="Verdana" panose="020B0604030504040204" pitchFamily="34" charset="0"/>
              </a:rPr>
              <a:t>Segundo Camino: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2400" b="1" u="sng" dirty="0">
                <a:latin typeface="Verdana" panose="020B0604030504040204" pitchFamily="34" charset="0"/>
                <a:ea typeface="Verdana" panose="020B0604030504040204" pitchFamily="34" charset="0"/>
              </a:rPr>
              <a:t>Monje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 busca a través de los sentimientos la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  misma iluminación del faquir.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Solo aspira al silencio de una celda donde encontrar a través de la oración la iluminación.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Ha renunciado al mundo y ha vuelto la espalda al sistema.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Ha dicho que no volvía a entrar en la caverna.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Es el camino de la fe, del sentimiento religioso y de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  los sacrificios. </a:t>
            </a:r>
          </a:p>
          <a:p>
            <a:pPr>
              <a:lnSpc>
                <a:spcPct val="150000"/>
              </a:lnSpc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 descr="Monjes budistas, así es su estilo de vida - Sebbm">
            <a:extLst>
              <a:ext uri="{FF2B5EF4-FFF2-40B4-BE49-F238E27FC236}">
                <a16:creationId xmlns:a16="http://schemas.microsoft.com/office/drawing/2014/main" id="{F8D66585-FAFC-677F-80A9-5EED61C7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582" y="319745"/>
            <a:ext cx="3031844" cy="15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onjes fotos de stock, imágenes de Monjes sin royalties | Depositphotos">
            <a:extLst>
              <a:ext uri="{FF2B5EF4-FFF2-40B4-BE49-F238E27FC236}">
                <a16:creationId xmlns:a16="http://schemas.microsoft.com/office/drawing/2014/main" id="{576CF0DC-6A04-1DF9-BB54-12B8AC47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57" y="2843588"/>
            <a:ext cx="2076669" cy="331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81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3265</Words>
  <Application>Microsoft Office PowerPoint</Application>
  <PresentationFormat>Panorámica</PresentationFormat>
  <Paragraphs>244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Century Gothic</vt:lpstr>
      <vt:lpstr>Verdana</vt:lpstr>
      <vt:lpstr>Wingdings</vt:lpstr>
      <vt:lpstr>Tema de Office</vt:lpstr>
      <vt:lpstr>Malla</vt:lpstr>
      <vt:lpstr>    EL  CUARTO CAMINO y  EL ENEAGRAMA (2ª parte) </vt:lpstr>
      <vt:lpstr>Presentación de PowerPoint</vt:lpstr>
      <vt:lpstr>Presentación de PowerPoint</vt:lpstr>
      <vt:lpstr>El mito de la Caverna de Platón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 pasa con el Sistema ?</vt:lpstr>
      <vt:lpstr>Presentación de PowerPoint</vt:lpstr>
      <vt:lpstr>EL TRABAJO</vt:lpstr>
      <vt:lpstr>Presentación de PowerPoint</vt:lpstr>
      <vt:lpstr>Presentación de PowerPoint</vt:lpstr>
      <vt:lpstr>Las Líneas de Trabajo</vt:lpstr>
      <vt:lpstr>ALGUNOS ASPECTOS BASICOS DEL TRABAJO</vt:lpstr>
      <vt:lpstr>Presentación de PowerPoint</vt:lpstr>
      <vt:lpstr>Presentación de PowerPoint</vt:lpstr>
      <vt:lpstr>Presentación de PowerPoint</vt:lpstr>
      <vt:lpstr>PRÁCTICAS : “El tiempo del Trabajo es el tiempo de la Vida” </vt:lpstr>
      <vt:lpstr>EL ENEAGRAMA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UNO: EL PERFECCIONISTA. También llamado: EL MODELO, EL REFORMADOR, EL PURISTA, EL JUEZ</vt:lpstr>
      <vt:lpstr>DOS: EL COLABORADOR.  También llamado: EL ÁNGEL CUSTODIO, EL PODER Oculto TRAS EL TRONO,  </vt:lpstr>
      <vt:lpstr>TRES: EL PRODUCTOR  También llamado: EL CUMPLIDOR, EL MOTIVADOR, EL DIRECTIVO, EL VENDEDOR, EL          REALIZADOR</vt:lpstr>
      <vt:lpstr>CUATRO: EL ARTISTA  También llamado: EL ROMÁNTICO, EL ENTENDIDO, EL AUTOR, EL INDIVIDUALISTA,           EL CREADOR</vt:lpstr>
      <vt:lpstr>CINCO: EL SABIO  También llamado: EL PENSADOR, EL Gurú, EL SABIO, EL ARTÍFICE DE IDEAS, ELOBSERVADOR,        EL FILÓSOFO</vt:lpstr>
      <vt:lpstr>SEIS: EL SOLUCIONADOR.  También llamado: EL ESCÉPTICO FIEL, EL ABOGADO DEL DIABLO, EL VERDADERO       CREYENTE.</vt:lpstr>
      <vt:lpstr>SIETE: EL VISIONARIO  También llamado: EL IMAGINADOR, EL PLANIFICADOR, EL OPTIMISTA</vt:lpstr>
      <vt:lpstr>OCHO: EL CABECILLA  También llamado: ALFA, JEFE, LÍDER, MANDAMÁS, POTENTADO, EL  AMO, El. CAMPEÓN.</vt:lpstr>
      <vt:lpstr>NUEVE: EL MEDIADOR  También llamado: EL NATURAL, EL PACIFICADOR, EL NEGOCIADOR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CUARTO CAMINO</dc:title>
  <dc:creator>Carlos Hernandez Jimenez</dc:creator>
  <cp:lastModifiedBy>Carlos Hernandez Jimenez</cp:lastModifiedBy>
  <cp:revision>88</cp:revision>
  <dcterms:created xsi:type="dcterms:W3CDTF">2021-11-01T19:33:33Z</dcterms:created>
  <dcterms:modified xsi:type="dcterms:W3CDTF">2023-04-27T11:44:53Z</dcterms:modified>
</cp:coreProperties>
</file>