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02" r:id="rId3"/>
    <p:sldId id="314" r:id="rId4"/>
    <p:sldId id="313" r:id="rId5"/>
    <p:sldId id="292" r:id="rId6"/>
    <p:sldId id="274" r:id="rId7"/>
    <p:sldId id="293" r:id="rId8"/>
    <p:sldId id="284" r:id="rId9"/>
    <p:sldId id="300" r:id="rId10"/>
    <p:sldId id="304" r:id="rId11"/>
    <p:sldId id="303" r:id="rId12"/>
    <p:sldId id="280" r:id="rId13"/>
    <p:sldId id="310" r:id="rId14"/>
    <p:sldId id="281" r:id="rId15"/>
    <p:sldId id="288" r:id="rId16"/>
    <p:sldId id="282" r:id="rId17"/>
    <p:sldId id="283" r:id="rId18"/>
    <p:sldId id="289" r:id="rId19"/>
    <p:sldId id="286" r:id="rId20"/>
    <p:sldId id="287" r:id="rId21"/>
    <p:sldId id="315" r:id="rId22"/>
    <p:sldId id="311" r:id="rId23"/>
    <p:sldId id="296" r:id="rId24"/>
    <p:sldId id="312" r:id="rId25"/>
    <p:sldId id="294" r:id="rId26"/>
    <p:sldId id="301" r:id="rId27"/>
    <p:sldId id="298" r:id="rId28"/>
    <p:sldId id="297" r:id="rId29"/>
    <p:sldId id="306" r:id="rId30"/>
    <p:sldId id="285" r:id="rId31"/>
    <p:sldId id="290" r:id="rId32"/>
    <p:sldId id="279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8046D-662A-A1C5-9288-F4CF2B196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22D99C-4A79-19E3-DAAB-7A7B5EA4C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826D08-CD5C-8D91-D581-DD5BA0DDD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428AFD-CF46-5874-A6E4-FCD8C1BD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CF3C87-6C80-1BFB-3EC2-D87080DD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13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A45F0-A26E-D32A-F95E-3B6A0EE4A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2F9D8F-E54C-06BA-68B8-080DAEF66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337924-BE75-2CCB-4A3F-C1E23EF4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F621F6-5ED2-6474-7E77-D183C8F8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991037-979C-10F3-909C-FC9E291A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317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B1A3FFE-4277-699C-645A-097FC1DCB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C68338-92B6-6C2A-D098-691104E09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8CDBEB-58C9-404E-CED9-6D483A9B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B17FC8-FCC1-B57E-AA56-73A8D1E4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8203F8-7C5E-004A-DB7F-2785A5C0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94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771E3-B474-A57C-106C-82F7C216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958010-2ABB-37AC-9340-59CA530C5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2385BE-32E0-7291-E4A8-DE3A30AD0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AAC0C-27B8-2DC1-D094-CC481FA5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FC8957-607D-B540-9150-3598056B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642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BB257-3D40-BB4F-E397-B02326BD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4A0831-2BA8-F81B-1B27-FB7FF7DBE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115906-2598-DEE0-4BAC-74BF880C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D28BA-FFF1-E217-4D72-9167085A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7D9E48-792E-D3BA-9B2B-3231FF39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41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8ECD2-B2D3-B4D4-1C11-AF8CD31D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93D778-BC15-DCDA-C971-36218DECB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443889-89C1-1B47-18DF-DFD23BDD0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098F4E-9348-09AF-0581-6F5E1853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4BCFA4-8412-2D38-E3CF-A5631CA3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ACE83F-2F01-8FC4-67ED-B56BFC7F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01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5406B-2A27-05D8-9597-27FCD0841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DCDC5C-08AA-2AAE-A382-49FC97DAF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20FCE9-399D-5C9E-ABB5-7D3C14A2E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2185A88-3CC2-799D-F40D-C4B85E604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8BC881-78FF-A3C5-8E3B-F5C803C3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8B151D-6A2D-65E9-D110-9324B245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AE1C81D-95AA-DFF9-C042-8E42A5EE4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4BF7C5-361D-5546-CF1D-82B30653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753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6F286-CB49-1E49-F031-97347BA9B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68AB4D-10F9-9750-A35B-2A23895F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4BA516-92EE-96BC-3FA4-A1EAD58A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E02B85-477F-1D3F-93E1-4FF4A16C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13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2D51C91-00D0-2578-6092-0102929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D687C9E-67F4-BF90-81AF-D8984192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3C1A05-C9AA-F4DE-0795-34CBE79D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66016-6381-CE79-50EB-B46D9201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3DE2A5-2A64-E42B-1004-7DE92E0CA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4E8C59-61BC-978C-7AC5-D7F0CE270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0F86ED-65CA-0FF7-AFE1-357F7697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4CECF2-9857-C076-C6B6-1DFF31A6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6AB379-8B58-FE6C-4547-8E38C077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57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7518E-ADCB-C679-A6B6-51134191B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C302E4-0EFD-E5EB-CF82-8A0C7CE24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03A61-BADA-9397-2479-8C158857C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0E1B7-23AB-D7BA-54FD-8DC5AB581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698BB1-A8D5-50DC-0072-B61B6E7B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223BAC-D97C-9203-2CBA-03686A39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57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E0F9AE-6CC2-4731-2E9F-8FE53BFE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1C7CEF-E2BB-59F8-1A8B-D7BA4991E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0D1A47-76AD-4E08-6D04-3AC45ADCA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54632-E7F5-4C0E-946C-788FDB7BC7E9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9965F3-39AC-343C-F5E2-FCC8237C5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7D9DCA-6580-EF40-4E3E-5DC03100F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136CA-EC59-41FC-945F-A811726033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766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hyperlink" Target="http://www.google.es/url?sa=i&amp;rct=j&amp;q=&amp;esrc=s&amp;source=images&amp;cd=&amp;cad=rja&amp;uact=8&amp;ved=0CAcQjRw&amp;url=http%3A%2F%2Fbienesraicesespana.net%2Fmeruelo_cantabria.html&amp;ei=GTiRVaWSKsL9UpjfgWA&amp;bvm=bv.96783405,d.d24&amp;psig=AFQjCNFuYNZsrpaP6uz-Mqe9Bayg9fDSxw&amp;ust=14356667063137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es/url?sa=i&amp;rct=j&amp;q=&amp;esrc=s&amp;source=images&amp;cd=&amp;cad=rja&amp;uact=8&amp;ved=0CAcQjRxqFQoTCN7m6JWsmccCFcnpFAodSU8CbQ&amp;url=http%3A%2F%2Fwww.quecomoquien.es%2Fciencia%2Fla-misteriosa-vida-de-fulcanelli.html&amp;ei=--LFVZ79HsnTU8meiegG&amp;bvm=bv.99804247,d.d24&amp;psig=AFQjCNHUw7uB5_3XfJ9UAWBofTmDemiLBg&amp;ust=1439118354424868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D7068-D8E2-E6F5-47F7-342D6ACC4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2" y="1106901"/>
            <a:ext cx="10515600" cy="3637377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s-E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EL SIMBOLISMO OCULTO EN EL ARTE DE LA PINTURA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6F3DB8-3EB5-7121-16A1-422349A2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17" y="3687417"/>
            <a:ext cx="1848678" cy="23932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34E17E-F2A3-13B9-FFCE-7A1AA22F0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7" y="149716"/>
            <a:ext cx="2789583" cy="17225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EBF9DC-BB5A-A8E2-D9EF-671285F41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7" y="3687417"/>
            <a:ext cx="1848678" cy="24408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FBEEEC-C1D6-F9C5-7BB0-BD50E2802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60" y="129096"/>
            <a:ext cx="2606034" cy="17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 BOSCO VISIONES DEL MAS ALLA - Nueva Revista">
            <a:extLst>
              <a:ext uri="{FF2B5EF4-FFF2-40B4-BE49-F238E27FC236}">
                <a16:creationId xmlns:a16="http://schemas.microsoft.com/office/drawing/2014/main" id="{2D14DBBD-35A5-AB1E-0A95-B37BCEE7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7" y="1125387"/>
            <a:ext cx="1076076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285475-68D5-C2A7-D42B-18E3B6288A33}"/>
              </a:ext>
            </a:extLst>
          </p:cNvPr>
          <p:cNvSpPr txBox="1"/>
          <p:nvPr/>
        </p:nvSpPr>
        <p:spPr>
          <a:xfrm>
            <a:off x="5649384" y="688263"/>
            <a:ext cx="37257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caída de los condenados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C79E91-A788-EB75-2646-8104C82002EB}"/>
              </a:ext>
            </a:extLst>
          </p:cNvPr>
          <p:cNvSpPr txBox="1"/>
          <p:nvPr/>
        </p:nvSpPr>
        <p:spPr>
          <a:xfrm>
            <a:off x="1047750" y="676579"/>
            <a:ext cx="25779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paraíso terrenal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F1228B-BBC7-83AF-5E75-9992E080A020}"/>
              </a:ext>
            </a:extLst>
          </p:cNvPr>
          <p:cNvSpPr txBox="1"/>
          <p:nvPr/>
        </p:nvSpPr>
        <p:spPr>
          <a:xfrm>
            <a:off x="3741760" y="679599"/>
            <a:ext cx="18485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ascensión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B35BF9-3E83-A738-2B52-F8426B6897F5}"/>
              </a:ext>
            </a:extLst>
          </p:cNvPr>
          <p:cNvSpPr txBox="1"/>
          <p:nvPr/>
        </p:nvSpPr>
        <p:spPr>
          <a:xfrm>
            <a:off x="9418937" y="681367"/>
            <a:ext cx="15119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infierno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6BF871C-AD0F-B17D-05A0-8525C0927CD2}"/>
              </a:ext>
            </a:extLst>
          </p:cNvPr>
          <p:cNvSpPr txBox="1"/>
          <p:nvPr/>
        </p:nvSpPr>
        <p:spPr>
          <a:xfrm>
            <a:off x="4021553" y="96921"/>
            <a:ext cx="414889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Bosco: Visiones del Mas Allá</a:t>
            </a:r>
          </a:p>
        </p:txBody>
      </p:sp>
    </p:spTree>
    <p:extLst>
      <p:ext uri="{BB962C8B-B14F-4D97-AF65-F5344CB8AC3E}">
        <p14:creationId xmlns:p14="http://schemas.microsoft.com/office/powerpoint/2010/main" val="1309269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Bosco. Visiones del Más Allá (tablas de un políptico). La ascensión al  Empíreo, 1502-3. - hoyesarte.com">
            <a:extLst>
              <a:ext uri="{FF2B5EF4-FFF2-40B4-BE49-F238E27FC236}">
                <a16:creationId xmlns:a16="http://schemas.microsoft.com/office/drawing/2014/main" id="{56ECFBD5-3689-ADD5-7D69-DEB1B3ED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0" y="0"/>
            <a:ext cx="8060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91D281B-66C7-3C23-D3AC-E85922605388}"/>
              </a:ext>
            </a:extLst>
          </p:cNvPr>
          <p:cNvSpPr txBox="1"/>
          <p:nvPr/>
        </p:nvSpPr>
        <p:spPr>
          <a:xfrm>
            <a:off x="9038035" y="223968"/>
            <a:ext cx="297068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Empíreo: la fuente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inextinguible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luminosa de luz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045609-601B-9FD0-AEEF-E15FFEEB0BFB}"/>
              </a:ext>
            </a:extLst>
          </p:cNvPr>
          <p:cNvSpPr txBox="1"/>
          <p:nvPr/>
        </p:nvSpPr>
        <p:spPr>
          <a:xfrm>
            <a:off x="8785561" y="3429000"/>
            <a:ext cx="3406439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viaje de las almas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de los bienaventurados.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Cada una con la escolta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de un ángel de la guarda.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88EE9089-677F-458A-6EDB-73AF95963A1D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6347791" y="685633"/>
            <a:ext cx="2690244" cy="8913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400C364-E98C-D6DE-54D0-D665510549A9}"/>
              </a:ext>
            </a:extLst>
          </p:cNvPr>
          <p:cNvCxnSpPr>
            <a:cxnSpLocks/>
          </p:cNvCxnSpPr>
          <p:nvPr/>
        </p:nvCxnSpPr>
        <p:spPr>
          <a:xfrm flipH="1">
            <a:off x="8057322" y="4029164"/>
            <a:ext cx="728922" cy="60016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90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A9EE772-EFB5-3DF3-BB48-39FA4538A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56" y="0"/>
            <a:ext cx="9298983" cy="685800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F9F3E8-13A4-656F-8934-0A3D7947B940}"/>
              </a:ext>
            </a:extLst>
          </p:cNvPr>
          <p:cNvSpPr txBox="1"/>
          <p:nvPr/>
        </p:nvSpPr>
        <p:spPr>
          <a:xfrm>
            <a:off x="86941" y="2227671"/>
            <a:ext cx="150233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muerte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EDFA8473-E2ED-CA4D-3342-8FD14B086A8B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589275" y="2412337"/>
            <a:ext cx="2638168" cy="2110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B344EC7-3867-BB42-7E6A-83BA1DC61F5D}"/>
              </a:ext>
            </a:extLst>
          </p:cNvPr>
          <p:cNvSpPr txBox="1"/>
          <p:nvPr/>
        </p:nvSpPr>
        <p:spPr>
          <a:xfrm>
            <a:off x="0" y="3059668"/>
            <a:ext cx="209544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continuidad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de la vida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ultraterrena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0E81DD6-1351-FB6E-C82E-8FFA4D892F1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095445" y="3348192"/>
            <a:ext cx="3245181" cy="17314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73681D-D976-71BB-3A07-4A65578FD2C4}"/>
              </a:ext>
            </a:extLst>
          </p:cNvPr>
          <p:cNvSpPr txBox="1"/>
          <p:nvPr/>
        </p:nvSpPr>
        <p:spPr>
          <a:xfrm>
            <a:off x="12023" y="4671589"/>
            <a:ext cx="178606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mundo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oscuro de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los infiernos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A79640F-77CC-1DB6-FA54-37D70C31A70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798089" y="5071657"/>
            <a:ext cx="2031789" cy="6159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1BC23-8B6D-733C-39A1-BD2CDC35A706}"/>
              </a:ext>
            </a:extLst>
          </p:cNvPr>
          <p:cNvSpPr txBox="1"/>
          <p:nvPr/>
        </p:nvSpPr>
        <p:spPr>
          <a:xfrm>
            <a:off x="86941" y="112849"/>
            <a:ext cx="221086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Nicolas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Poussin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1660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invierno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3BC06A-559D-ECB3-CCF6-B1B48DA1E275}"/>
              </a:ext>
            </a:extLst>
          </p:cNvPr>
          <p:cNvSpPr txBox="1"/>
          <p:nvPr/>
        </p:nvSpPr>
        <p:spPr>
          <a:xfrm>
            <a:off x="108292" y="1292816"/>
            <a:ext cx="14798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Diluvio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Universal</a:t>
            </a:r>
          </a:p>
        </p:txBody>
      </p:sp>
    </p:spTree>
    <p:extLst>
      <p:ext uri="{BB962C8B-B14F-4D97-AF65-F5344CB8AC3E}">
        <p14:creationId xmlns:p14="http://schemas.microsoft.com/office/powerpoint/2010/main" val="222791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t in Arcadia ego - Wikipedia, la enciclopedia libre">
            <a:extLst>
              <a:ext uri="{FF2B5EF4-FFF2-40B4-BE49-F238E27FC236}">
                <a16:creationId xmlns:a16="http://schemas.microsoft.com/office/drawing/2014/main" id="{B47C0627-F7A2-1E4A-CA33-3EC2A09B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7" y="0"/>
            <a:ext cx="962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1E68E9C-5C11-37B2-A9C1-4BA4A85076D3}"/>
              </a:ext>
            </a:extLst>
          </p:cNvPr>
          <p:cNvSpPr txBox="1"/>
          <p:nvPr/>
        </p:nvSpPr>
        <p:spPr>
          <a:xfrm>
            <a:off x="-18290" y="154345"/>
            <a:ext cx="2533066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Nicolas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Poussin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1637</a:t>
            </a:r>
          </a:p>
          <a:p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Los pastores de la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Arcadia.</a:t>
            </a:r>
          </a:p>
          <a:p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Et in arcadia ego</a:t>
            </a:r>
          </a:p>
          <a:p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Arcadia : Lugar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utópico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79A89F-9DC6-68CF-86EE-E4FF9DBDF56D}"/>
              </a:ext>
            </a:extLst>
          </p:cNvPr>
          <p:cNvSpPr txBox="1"/>
          <p:nvPr/>
        </p:nvSpPr>
        <p:spPr>
          <a:xfrm>
            <a:off x="139922" y="3424706"/>
            <a:ext cx="170271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Sacerdotisa</a:t>
            </a:r>
          </a:p>
          <a:p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Tumba con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Inscripción</a:t>
            </a:r>
          </a:p>
          <a:p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4" descr="Imagen relacionada">
            <a:extLst>
              <a:ext uri="{FF2B5EF4-FFF2-40B4-BE49-F238E27FC236}">
                <a16:creationId xmlns:a16="http://schemas.microsoft.com/office/drawing/2014/main" id="{F57F4542-E0BD-95D5-8EC5-3FA664A5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2" y="5175888"/>
            <a:ext cx="2353678" cy="155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97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679FD7B-6824-9994-C732-593FC4D7B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29" y="-6870"/>
            <a:ext cx="5199427" cy="686487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A05AA1-A22F-EB30-017A-F77453D3BE61}"/>
              </a:ext>
            </a:extLst>
          </p:cNvPr>
          <p:cNvSpPr txBox="1"/>
          <p:nvPr/>
        </p:nvSpPr>
        <p:spPr>
          <a:xfrm>
            <a:off x="265466" y="1492765"/>
            <a:ext cx="360707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muerte con la clepsidra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indica al caballero la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llegada de su hora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5643F46F-C4DF-3DD3-A5AC-26003A8ED9AF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872544" y="1757232"/>
            <a:ext cx="2223456" cy="19719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A881148-7645-FE4D-4D4B-35248567E572}"/>
              </a:ext>
            </a:extLst>
          </p:cNvPr>
          <p:cNvSpPr txBox="1"/>
          <p:nvPr/>
        </p:nvSpPr>
        <p:spPr>
          <a:xfrm>
            <a:off x="265466" y="4562804"/>
            <a:ext cx="404149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tema del caballero solitario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alude al motivo del viaje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a los infiernos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887CFAF2-D693-AA0F-3553-6200DE8A5627}"/>
              </a:ext>
            </a:extLst>
          </p:cNvPr>
          <p:cNvCxnSpPr>
            <a:cxnSpLocks/>
          </p:cNvCxnSpPr>
          <p:nvPr/>
        </p:nvCxnSpPr>
        <p:spPr>
          <a:xfrm flipV="1">
            <a:off x="4306957" y="3851141"/>
            <a:ext cx="3101008" cy="117332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1555B2-C7E9-41E9-D08C-1E670EF388F0}"/>
              </a:ext>
            </a:extLst>
          </p:cNvPr>
          <p:cNvSpPr txBox="1"/>
          <p:nvPr/>
        </p:nvSpPr>
        <p:spPr>
          <a:xfrm>
            <a:off x="407920" y="3204810"/>
            <a:ext cx="337143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caballo es un símbolo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de la naturaleza noble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70596E79-06FA-3AD8-FA97-8C7AAB7C3A03}"/>
              </a:ext>
            </a:extLst>
          </p:cNvPr>
          <p:cNvCxnSpPr>
            <a:cxnSpLocks/>
          </p:cNvCxnSpPr>
          <p:nvPr/>
        </p:nvCxnSpPr>
        <p:spPr>
          <a:xfrm flipV="1">
            <a:off x="3779356" y="3326296"/>
            <a:ext cx="2700957" cy="22528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726F6659-FA12-4F19-3DC8-C090393A4132}"/>
              </a:ext>
            </a:extLst>
          </p:cNvPr>
          <p:cNvSpPr txBox="1"/>
          <p:nvPr/>
        </p:nvSpPr>
        <p:spPr>
          <a:xfrm>
            <a:off x="265466" y="242385"/>
            <a:ext cx="28504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Alberto Durero 1513</a:t>
            </a:r>
          </a:p>
        </p:txBody>
      </p:sp>
    </p:spTree>
    <p:extLst>
      <p:ext uri="{BB962C8B-B14F-4D97-AF65-F5344CB8AC3E}">
        <p14:creationId xmlns:p14="http://schemas.microsoft.com/office/powerpoint/2010/main" val="150266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5CB4870-713D-50D1-9550-30F44280C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37" y="0"/>
            <a:ext cx="8863558" cy="6869258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AD24BF-61D0-872E-504C-3874A167DA1A}"/>
              </a:ext>
            </a:extLst>
          </p:cNvPr>
          <p:cNvSpPr txBox="1"/>
          <p:nvPr/>
        </p:nvSpPr>
        <p:spPr>
          <a:xfrm>
            <a:off x="154828" y="3335086"/>
            <a:ext cx="125386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vejez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34D664-C0AD-6923-75CB-A2AA8D780C1B}"/>
              </a:ext>
            </a:extLst>
          </p:cNvPr>
          <p:cNvSpPr txBox="1"/>
          <p:nvPr/>
        </p:nvSpPr>
        <p:spPr>
          <a:xfrm>
            <a:off x="9056" y="5999508"/>
            <a:ext cx="159370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infancia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6D0A16-8F08-105A-EEB2-895442C1518E}"/>
              </a:ext>
            </a:extLst>
          </p:cNvPr>
          <p:cNvSpPr txBox="1"/>
          <p:nvPr/>
        </p:nvSpPr>
        <p:spPr>
          <a:xfrm>
            <a:off x="10811951" y="2900642"/>
            <a:ext cx="126188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Viaje al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mas allá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03128D-4D46-33B2-B8BA-D3F79B54A741}"/>
              </a:ext>
            </a:extLst>
          </p:cNvPr>
          <p:cNvSpPr txBox="1"/>
          <p:nvPr/>
        </p:nvSpPr>
        <p:spPr>
          <a:xfrm>
            <a:off x="10436216" y="913083"/>
            <a:ext cx="195456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Infinitas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posibilidades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de la vida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774F5F5-09EA-8E19-8211-615169A11C9A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408697" y="3519752"/>
            <a:ext cx="2699279" cy="90212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AC891B1-1F73-C3AD-144D-2B7578DAB5E6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1602762" y="5090615"/>
            <a:ext cx="4211184" cy="109355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16EED9DC-E28A-4F6C-29ED-CE7387FEB097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8898340" y="3223808"/>
            <a:ext cx="1913611" cy="48061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7BE12048-8111-DB2D-F75D-84DDCEBC723A}"/>
              </a:ext>
            </a:extLst>
          </p:cNvPr>
          <p:cNvCxnSpPr>
            <a:cxnSpLocks/>
          </p:cNvCxnSpPr>
          <p:nvPr/>
        </p:nvCxnSpPr>
        <p:spPr>
          <a:xfrm flipH="1">
            <a:off x="6096000" y="1550504"/>
            <a:ext cx="4321395" cy="60907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7CA9F5B-F3EE-E01B-489D-2B9C8094442A}"/>
              </a:ext>
            </a:extLst>
          </p:cNvPr>
          <p:cNvSpPr txBox="1"/>
          <p:nvPr/>
        </p:nvSpPr>
        <p:spPr>
          <a:xfrm>
            <a:off x="118382" y="512780"/>
            <a:ext cx="165622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Friedich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Las edades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del hombre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1835</a:t>
            </a:r>
          </a:p>
        </p:txBody>
      </p:sp>
    </p:spTree>
    <p:extLst>
      <p:ext uri="{BB962C8B-B14F-4D97-AF65-F5344CB8AC3E}">
        <p14:creationId xmlns:p14="http://schemas.microsoft.com/office/powerpoint/2010/main" val="377303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F0181D7-06CD-75D8-61BF-436C202DA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69" y="0"/>
            <a:ext cx="5215219" cy="686236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61B93DC-C434-04EA-7E49-9BE3A072B365}"/>
              </a:ext>
            </a:extLst>
          </p:cNvPr>
          <p:cNvSpPr txBox="1"/>
          <p:nvPr/>
        </p:nvSpPr>
        <p:spPr>
          <a:xfrm>
            <a:off x="115248" y="1244385"/>
            <a:ext cx="30877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victoria de la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luz sobre las tinieblas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4F4D1F4C-0FD9-9ED8-8209-BE334EC08924}"/>
              </a:ext>
            </a:extLst>
          </p:cNvPr>
          <p:cNvCxnSpPr>
            <a:cxnSpLocks/>
          </p:cNvCxnSpPr>
          <p:nvPr/>
        </p:nvCxnSpPr>
        <p:spPr>
          <a:xfrm>
            <a:off x="1928165" y="1890717"/>
            <a:ext cx="3268449" cy="165956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D1DF81A-ABDA-E2BA-AF45-BFE39F432F19}"/>
              </a:ext>
            </a:extLst>
          </p:cNvPr>
          <p:cNvSpPr txBox="1"/>
          <p:nvPr/>
        </p:nvSpPr>
        <p:spPr>
          <a:xfrm>
            <a:off x="115248" y="4864687"/>
            <a:ext cx="280878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sol negro alude 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oscuridad de la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noche y la muerte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2823074-4043-A827-E9BF-0FC79D8A546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24030" y="5326352"/>
            <a:ext cx="2562370" cy="98088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3D5254E-9283-B0D2-3B71-80C1B9CCE57B}"/>
              </a:ext>
            </a:extLst>
          </p:cNvPr>
          <p:cNvSpPr txBox="1"/>
          <p:nvPr/>
        </p:nvSpPr>
        <p:spPr>
          <a:xfrm>
            <a:off x="9116173" y="1244385"/>
            <a:ext cx="286168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lirio es el símbolo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de la pura luz divina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BFC17436-6836-8704-EF33-A471AC062A78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374296" y="1567551"/>
            <a:ext cx="2741877" cy="75157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9E51B80B-E8AF-0455-5324-E4FD0951CA5E}"/>
              </a:ext>
            </a:extLst>
          </p:cNvPr>
          <p:cNvSpPr txBox="1"/>
          <p:nvPr/>
        </p:nvSpPr>
        <p:spPr>
          <a:xfrm>
            <a:off x="146856" y="227597"/>
            <a:ext cx="18020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Phillipp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 Otto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1808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mañana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37669D-0CA2-16D5-8BC7-1406BFA70251}"/>
              </a:ext>
            </a:extLst>
          </p:cNvPr>
          <p:cNvSpPr txBox="1"/>
          <p:nvPr/>
        </p:nvSpPr>
        <p:spPr>
          <a:xfrm>
            <a:off x="8823527" y="4267579"/>
            <a:ext cx="322075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Cristo niño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amanecer del mundo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renacimiento de la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humanidad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B078838-905A-1790-96A6-6EBD7E4B323D}"/>
              </a:ext>
            </a:extLst>
          </p:cNvPr>
          <p:cNvCxnSpPr>
            <a:cxnSpLocks/>
          </p:cNvCxnSpPr>
          <p:nvPr/>
        </p:nvCxnSpPr>
        <p:spPr>
          <a:xfrm flipH="1">
            <a:off x="6241774" y="4864687"/>
            <a:ext cx="2596103" cy="60322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51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a alegoría de la inmortalidad, c.1540 | Giulio Romano">
            <a:extLst>
              <a:ext uri="{FF2B5EF4-FFF2-40B4-BE49-F238E27FC236}">
                <a16:creationId xmlns:a16="http://schemas.microsoft.com/office/drawing/2014/main" id="{AEAE6C06-0C55-5382-E5CC-485A4A59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1" y="0"/>
            <a:ext cx="6838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AAD4CF-36F1-FB61-CB3C-C86BCBE467E6}"/>
              </a:ext>
            </a:extLst>
          </p:cNvPr>
          <p:cNvSpPr txBox="1"/>
          <p:nvPr/>
        </p:nvSpPr>
        <p:spPr>
          <a:xfrm>
            <a:off x="178057" y="144455"/>
            <a:ext cx="207140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Alegoría de la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Inmortalidad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Giulio Romano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1520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1321295A-F789-344A-76BC-1112F6EF3413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974542" y="424070"/>
            <a:ext cx="4359997" cy="134478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CCE42E3-F07D-9DA2-1D6B-7247AE941172}"/>
              </a:ext>
            </a:extLst>
          </p:cNvPr>
          <p:cNvSpPr txBox="1"/>
          <p:nvPr/>
        </p:nvSpPr>
        <p:spPr>
          <a:xfrm>
            <a:off x="210918" y="1584188"/>
            <a:ext cx="17636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Ave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Fenix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80BD11-F8E2-71B0-EA49-1D9D91CC5D6B}"/>
              </a:ext>
            </a:extLst>
          </p:cNvPr>
          <p:cNvSpPr txBox="1"/>
          <p:nvPr/>
        </p:nvSpPr>
        <p:spPr>
          <a:xfrm>
            <a:off x="10036922" y="1726313"/>
            <a:ext cx="186461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Ouroboros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proceso</a:t>
            </a:r>
          </a:p>
          <a:p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Ciclico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 de la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naturaleza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31BAEB5-F8B6-B687-5F7A-A5424A0E508C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369791" y="1976089"/>
            <a:ext cx="2667131" cy="35038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A6D9EB-0F3E-F464-A5FF-A35D06521DFE}"/>
              </a:ext>
            </a:extLst>
          </p:cNvPr>
          <p:cNvSpPr txBox="1"/>
          <p:nvPr/>
        </p:nvSpPr>
        <p:spPr>
          <a:xfrm>
            <a:off x="210918" y="4169014"/>
            <a:ext cx="15119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esfinge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B1CAFA-D21B-8F10-6A88-916F805F764F}"/>
              </a:ext>
            </a:extLst>
          </p:cNvPr>
          <p:cNvSpPr txBox="1"/>
          <p:nvPr/>
        </p:nvSpPr>
        <p:spPr>
          <a:xfrm>
            <a:off x="10153942" y="3304883"/>
            <a:ext cx="139333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mundo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3DC88E2-9FF2-7E2C-2185-6E7EC13FDD57}"/>
              </a:ext>
            </a:extLst>
          </p:cNvPr>
          <p:cNvSpPr txBox="1"/>
          <p:nvPr/>
        </p:nvSpPr>
        <p:spPr>
          <a:xfrm>
            <a:off x="270229" y="2319586"/>
            <a:ext cx="139333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mundo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E676C9EF-D841-5CFC-2755-86C52C01DFF9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663559" y="1910979"/>
            <a:ext cx="3518041" cy="59327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DA479621-A1F3-AE73-4513-08EDD5FEA291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722870" y="3003949"/>
            <a:ext cx="4593524" cy="134973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F304421-7108-A355-AC51-55EE72A0A87C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851374" y="3489549"/>
            <a:ext cx="3302568" cy="18466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2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A8A35BE-F8BD-9AF1-6068-3F829742F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2" y="0"/>
            <a:ext cx="6891128" cy="6869112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C397E2-AF12-611F-4E63-A78D3F2E2136}"/>
              </a:ext>
            </a:extLst>
          </p:cNvPr>
          <p:cNvSpPr txBox="1"/>
          <p:nvPr/>
        </p:nvSpPr>
        <p:spPr>
          <a:xfrm>
            <a:off x="10045148" y="3909391"/>
            <a:ext cx="174599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discordia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1C140626-6617-17C4-C783-D2215B9FB878}"/>
              </a:ext>
            </a:extLst>
          </p:cNvPr>
          <p:cNvCxnSpPr/>
          <p:nvPr/>
        </p:nvCxnSpPr>
        <p:spPr>
          <a:xfrm flipH="1">
            <a:off x="8335617" y="4278723"/>
            <a:ext cx="1709531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B4F00B6-4A1F-E3B9-D7EC-666DBFA05022}"/>
              </a:ext>
            </a:extLst>
          </p:cNvPr>
          <p:cNvSpPr txBox="1"/>
          <p:nvPr/>
        </p:nvSpPr>
        <p:spPr>
          <a:xfrm>
            <a:off x="10045147" y="1688335"/>
            <a:ext cx="147027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tiempo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6426CA1-1B73-7BDB-9593-0C38AC3C69DD}"/>
              </a:ext>
            </a:extLst>
          </p:cNvPr>
          <p:cNvCxnSpPr>
            <a:cxnSpLocks/>
          </p:cNvCxnSpPr>
          <p:nvPr/>
        </p:nvCxnSpPr>
        <p:spPr>
          <a:xfrm flipH="1">
            <a:off x="8110330" y="1873001"/>
            <a:ext cx="1934817" cy="34011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CAE934E-3B53-635C-89A9-EBDF563B6AB3}"/>
              </a:ext>
            </a:extLst>
          </p:cNvPr>
          <p:cNvSpPr txBox="1"/>
          <p:nvPr/>
        </p:nvSpPr>
        <p:spPr>
          <a:xfrm>
            <a:off x="443948" y="1421893"/>
            <a:ext cx="14622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verdad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6E98033-83E9-5FFE-9D5C-722DF9CA350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906208" y="1537911"/>
            <a:ext cx="3142870" cy="6864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C8CEF7-343A-0B78-E665-34EB8866FF79}"/>
              </a:ext>
            </a:extLst>
          </p:cNvPr>
          <p:cNvSpPr txBox="1"/>
          <p:nvPr/>
        </p:nvSpPr>
        <p:spPr>
          <a:xfrm>
            <a:off x="556591" y="4882109"/>
            <a:ext cx="15071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envidia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DDBD113-0348-D55D-C215-BAE49B200664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063735" y="4412974"/>
            <a:ext cx="1661638" cy="65380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C664568A-E554-133C-D0B0-623081FA2603}"/>
              </a:ext>
            </a:extLst>
          </p:cNvPr>
          <p:cNvSpPr txBox="1"/>
          <p:nvPr/>
        </p:nvSpPr>
        <p:spPr>
          <a:xfrm>
            <a:off x="77408" y="283606"/>
            <a:ext cx="221086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Nicolas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Poussin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1641</a:t>
            </a:r>
          </a:p>
        </p:txBody>
      </p:sp>
    </p:spTree>
    <p:extLst>
      <p:ext uri="{BB962C8B-B14F-4D97-AF65-F5344CB8AC3E}">
        <p14:creationId xmlns:p14="http://schemas.microsoft.com/office/powerpoint/2010/main" val="357163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0963315-9E52-D769-BFE6-22E8A26C3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69" y="0"/>
            <a:ext cx="9952931" cy="6858000"/>
          </a:xfrm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94A221AF-1BA4-FCC6-332B-A46CEE3302CE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860692" y="1049975"/>
            <a:ext cx="4765395" cy="8020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39600E8-C9C2-FE77-8DB7-5D9B6B65E040}"/>
              </a:ext>
            </a:extLst>
          </p:cNvPr>
          <p:cNvSpPr txBox="1"/>
          <p:nvPr/>
        </p:nvSpPr>
        <p:spPr>
          <a:xfrm>
            <a:off x="138300" y="70357"/>
            <a:ext cx="198804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Nicolas </a:t>
            </a:r>
            <a:r>
              <a:rPr lang="es-E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Poussin</a:t>
            </a:r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danza de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vida humana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1640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CF9A8F-9710-E7E6-46BB-B632EF27D3F4}"/>
              </a:ext>
            </a:extLst>
          </p:cNvPr>
          <p:cNvSpPr txBox="1"/>
          <p:nvPr/>
        </p:nvSpPr>
        <p:spPr>
          <a:xfrm>
            <a:off x="165997" y="1682774"/>
            <a:ext cx="1694695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El Dios Apolo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34713E-1601-AFF6-5EB1-75D06E7A6061}"/>
              </a:ext>
            </a:extLst>
          </p:cNvPr>
          <p:cNvSpPr txBox="1"/>
          <p:nvPr/>
        </p:nvSpPr>
        <p:spPr>
          <a:xfrm>
            <a:off x="138300" y="2735746"/>
            <a:ext cx="241925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danza expresa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concepción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circular del tiempo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Cósmico.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Las 4 estaciones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77E5966-C7E9-50D2-0203-0E9E0E46589F}"/>
              </a:ext>
            </a:extLst>
          </p:cNvPr>
          <p:cNvCxnSpPr>
            <a:cxnSpLocks/>
          </p:cNvCxnSpPr>
          <p:nvPr/>
        </p:nvCxnSpPr>
        <p:spPr>
          <a:xfrm>
            <a:off x="2126345" y="4059185"/>
            <a:ext cx="2220368" cy="4692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87B8FED-0981-5788-BA0C-08A363A620C2}"/>
              </a:ext>
            </a:extLst>
          </p:cNvPr>
          <p:cNvSpPr txBox="1"/>
          <p:nvPr/>
        </p:nvSpPr>
        <p:spPr>
          <a:xfrm>
            <a:off x="155228" y="4323917"/>
            <a:ext cx="1459054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El Placer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El Trabajo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Riqueza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Pobreza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150A5E-6F5C-8D87-BBA1-A349CE1CF491}"/>
              </a:ext>
            </a:extLst>
          </p:cNvPr>
          <p:cNvSpPr txBox="1"/>
          <p:nvPr/>
        </p:nvSpPr>
        <p:spPr>
          <a:xfrm>
            <a:off x="138300" y="5710425"/>
            <a:ext cx="162256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El padre del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tiempo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6917CEC-D33B-3B87-69F3-CB05C700D01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760860" y="5806852"/>
            <a:ext cx="8310792" cy="19596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19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38B4FD-41E9-5131-731A-24AED2D92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566668"/>
            <a:ext cx="11449879" cy="5343801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s-ES" sz="3600" dirty="0">
                <a:latin typeface="Verdana" panose="020B0604030504040204" pitchFamily="34" charset="0"/>
                <a:ea typeface="Verdana" panose="020B0604030504040204" pitchFamily="34" charset="0"/>
              </a:rPr>
              <a:t>“Hay tres clases de seres humanos en el mundo: aquellos que ven y entienden, aquellos que ven cuando se les muestra y aquellos que no ven nunca”.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s-ES" sz="3600" dirty="0">
                <a:latin typeface="Verdana" panose="020B0604030504040204" pitchFamily="34" charset="0"/>
                <a:ea typeface="Verdana" panose="020B0604030504040204" pitchFamily="34" charset="0"/>
              </a:rPr>
              <a:t>	( Leonardo Da Vinci )</a:t>
            </a:r>
          </a:p>
        </p:txBody>
      </p:sp>
    </p:spTree>
    <p:extLst>
      <p:ext uri="{BB962C8B-B14F-4D97-AF65-F5344CB8AC3E}">
        <p14:creationId xmlns:p14="http://schemas.microsoft.com/office/powerpoint/2010/main" val="2758389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Landschap met Charon op Styx">
            <a:extLst>
              <a:ext uri="{FF2B5EF4-FFF2-40B4-BE49-F238E27FC236}">
                <a16:creationId xmlns:a16="http://schemas.microsoft.com/office/drawing/2014/main" id="{A7C501E6-F897-51A8-B283-6FE9F40F1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6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inir. El paso de la laguna Estigia | Palios">
            <a:extLst>
              <a:ext uri="{FF2B5EF4-FFF2-40B4-BE49-F238E27FC236}">
                <a16:creationId xmlns:a16="http://schemas.microsoft.com/office/drawing/2014/main" id="{28A4501C-9877-8116-EFB6-76A3A8DF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9" y="832878"/>
            <a:ext cx="4118805" cy="382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C08CDA-699E-5851-5B52-119F36C95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30" y="804210"/>
            <a:ext cx="328612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CE830D4-931E-BAB5-99CB-6C4137F4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914" y="832878"/>
            <a:ext cx="4382086" cy="37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B53C916-9D68-0D30-84C8-74AC10C01F56}"/>
              </a:ext>
            </a:extLst>
          </p:cNvPr>
          <p:cNvSpPr txBox="1"/>
          <p:nvPr/>
        </p:nvSpPr>
        <p:spPr>
          <a:xfrm>
            <a:off x="123889" y="112253"/>
            <a:ext cx="4382086" cy="6155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i="0" dirty="0">
                <a:effectLst/>
                <a:latin typeface="times" panose="02020603050405020304" pitchFamily="18" charset="0"/>
              </a:rPr>
              <a:t>Joachim  </a:t>
            </a:r>
            <a:r>
              <a:rPr lang="es-ES" b="1" i="0" dirty="0" err="1">
                <a:effectLst/>
                <a:latin typeface="times" panose="02020603050405020304" pitchFamily="18" charset="0"/>
              </a:rPr>
              <a:t>Patinir</a:t>
            </a:r>
            <a:endParaRPr lang="es-ES" b="1" i="0" dirty="0">
              <a:effectLst/>
              <a:latin typeface="times" panose="02020603050405020304" pitchFamily="18" charset="0"/>
            </a:endParaRP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El paso de la laguna estigia 1520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8CF2E8-26F8-C651-723F-D63F2A7D2A97}"/>
              </a:ext>
            </a:extLst>
          </p:cNvPr>
          <p:cNvSpPr txBox="1"/>
          <p:nvPr/>
        </p:nvSpPr>
        <p:spPr>
          <a:xfrm>
            <a:off x="4579806" y="4769017"/>
            <a:ext cx="290977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barca de Caronte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Con el alma del hombre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6D6D00-1340-2223-1E57-2A5C436AED07}"/>
              </a:ext>
            </a:extLst>
          </p:cNvPr>
          <p:cNvSpPr txBox="1"/>
          <p:nvPr/>
        </p:nvSpPr>
        <p:spPr>
          <a:xfrm>
            <a:off x="825388" y="4724486"/>
            <a:ext cx="261642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fuente del paraíso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Rio Leteo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Campos Elíseos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7845AF-3ECC-53B0-0E47-5CE04766799A}"/>
              </a:ext>
            </a:extLst>
          </p:cNvPr>
          <p:cNvSpPr txBox="1"/>
          <p:nvPr/>
        </p:nvSpPr>
        <p:spPr>
          <a:xfrm>
            <a:off x="9059183" y="4761089"/>
            <a:ext cx="2276585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Can-Cerbero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El Averno o Hades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18880B-A1C2-F64A-B482-BC502C3B7F08}"/>
              </a:ext>
            </a:extLst>
          </p:cNvPr>
          <p:cNvSpPr txBox="1"/>
          <p:nvPr/>
        </p:nvSpPr>
        <p:spPr>
          <a:xfrm>
            <a:off x="2133599" y="5936393"/>
            <a:ext cx="7739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s-E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  elección del hombre entre el difícil camino de la salvación y el fácil que conduce a la condenación. </a:t>
            </a:r>
            <a:endParaRPr lang="es-E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66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magic circle">
            <a:extLst>
              <a:ext uri="{FF2B5EF4-FFF2-40B4-BE49-F238E27FC236}">
                <a16:creationId xmlns:a16="http://schemas.microsoft.com/office/drawing/2014/main" id="{5EB2DB4E-01A4-86CC-3426-DBF17BF3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48" y="0"/>
            <a:ext cx="5252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BCDD91D3-4872-862A-F9A4-1693B6DA895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773689" y="2903840"/>
            <a:ext cx="3063354" cy="52516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33C507A0-49F3-3771-7556-9B30F31FBC3A}"/>
              </a:ext>
            </a:extLst>
          </p:cNvPr>
          <p:cNvSpPr txBox="1"/>
          <p:nvPr/>
        </p:nvSpPr>
        <p:spPr>
          <a:xfrm>
            <a:off x="138300" y="70357"/>
            <a:ext cx="256833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El circulo mágico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John W. Waterhouse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1886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7BC259D-CBD8-A517-53B5-B7CA306DE201}"/>
              </a:ext>
            </a:extLst>
          </p:cNvPr>
          <p:cNvSpPr txBox="1"/>
          <p:nvPr/>
        </p:nvSpPr>
        <p:spPr>
          <a:xfrm>
            <a:off x="237691" y="1749678"/>
            <a:ext cx="153599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Magia</a:t>
            </a:r>
          </a:p>
          <a:p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Mujer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Hechicera</a:t>
            </a:r>
          </a:p>
          <a:p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Profetisa</a:t>
            </a:r>
          </a:p>
          <a:p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Sacerdotisa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81B4A5-ACB4-DD5F-EA67-7F44A51F3035}"/>
              </a:ext>
            </a:extLst>
          </p:cNvPr>
          <p:cNvSpPr txBox="1"/>
          <p:nvPr/>
        </p:nvSpPr>
        <p:spPr>
          <a:xfrm>
            <a:off x="8752212" y="1544270"/>
            <a:ext cx="3052439" cy="30469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Caldera hirviendo</a:t>
            </a:r>
          </a:p>
          <a:p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Poción</a:t>
            </a:r>
          </a:p>
          <a:p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Circulo mágico :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concentración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de magia y protección 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de fuerzas hostiles</a:t>
            </a:r>
          </a:p>
          <a:p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Hoz: separación de vivos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y muertos</a:t>
            </a:r>
          </a:p>
          <a:p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C3C9F1A-3BF5-535A-5F76-2409AB9AB08C}"/>
              </a:ext>
            </a:extLst>
          </p:cNvPr>
          <p:cNvSpPr txBox="1"/>
          <p:nvPr/>
        </p:nvSpPr>
        <p:spPr>
          <a:xfrm>
            <a:off x="387349" y="5128639"/>
            <a:ext cx="1114408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Cráneo</a:t>
            </a:r>
          </a:p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Cuervos</a:t>
            </a:r>
          </a:p>
          <a:p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229F7359-7367-3961-C20E-7106AD724F80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1501757" y="5128639"/>
            <a:ext cx="1957060" cy="41549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942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nis Gloriae Mundi - Juan de Valdes Leal en reproducción impresa o copia  al óleo sobre lienzo.">
            <a:extLst>
              <a:ext uri="{FF2B5EF4-FFF2-40B4-BE49-F238E27FC236}">
                <a16:creationId xmlns:a16="http://schemas.microsoft.com/office/drawing/2014/main" id="{765554D2-6352-6BEB-E064-EC4DEDD6E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17" y="-14909"/>
            <a:ext cx="6872909" cy="687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FADAD30-8B7F-DF5D-AD75-3DB9BA8D0D8C}"/>
              </a:ext>
            </a:extLst>
          </p:cNvPr>
          <p:cNvSpPr txBox="1"/>
          <p:nvPr/>
        </p:nvSpPr>
        <p:spPr>
          <a:xfrm>
            <a:off x="110825" y="238539"/>
            <a:ext cx="2570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FINIS GLORIAE MUNDI</a:t>
            </a:r>
          </a:p>
          <a:p>
            <a:r>
              <a:rPr lang="es-ES" sz="2000" b="1" dirty="0"/>
              <a:t>Juan de Valdés 1670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DA5EBB-4EE1-83B7-B75D-68B7D6BAD2C5}"/>
              </a:ext>
            </a:extLst>
          </p:cNvPr>
          <p:cNvSpPr txBox="1"/>
          <p:nvPr/>
        </p:nvSpPr>
        <p:spPr>
          <a:xfrm>
            <a:off x="110825" y="3983357"/>
            <a:ext cx="918841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dirty="0"/>
              <a:t>Obispo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967B75-1D54-DA21-49D8-5A38C03F6B1A}"/>
              </a:ext>
            </a:extLst>
          </p:cNvPr>
          <p:cNvSpPr txBox="1"/>
          <p:nvPr/>
        </p:nvSpPr>
        <p:spPr>
          <a:xfrm>
            <a:off x="162096" y="1903199"/>
            <a:ext cx="215315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dirty="0"/>
              <a:t>Balanza</a:t>
            </a:r>
          </a:p>
          <a:p>
            <a:r>
              <a:rPr lang="es-ES" sz="2000" dirty="0"/>
              <a:t>Mano de Cristo</a:t>
            </a:r>
          </a:p>
          <a:p>
            <a:r>
              <a:rPr lang="es-ES" sz="2000" dirty="0"/>
              <a:t>Juicio de las almas </a:t>
            </a:r>
          </a:p>
          <a:p>
            <a:r>
              <a:rPr lang="es-ES" sz="2000" dirty="0"/>
              <a:t>“Ni Mas ni menos”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C5E309E-80AD-EC95-887E-7E3C7A8C70DB}"/>
              </a:ext>
            </a:extLst>
          </p:cNvPr>
          <p:cNvSpPr txBox="1"/>
          <p:nvPr/>
        </p:nvSpPr>
        <p:spPr>
          <a:xfrm>
            <a:off x="9967930" y="3075057"/>
            <a:ext cx="222407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dirty="0"/>
              <a:t>Caballero orden de </a:t>
            </a:r>
          </a:p>
          <a:p>
            <a:r>
              <a:rPr lang="es-ES" sz="2000" dirty="0"/>
              <a:t>Calatrava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4C596EC-157B-3A5E-9689-7E348E4BA391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315250" y="2272734"/>
            <a:ext cx="2777255" cy="29218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F4C570CB-E1D0-31DF-423E-06C63D6977FE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29666" y="4183412"/>
            <a:ext cx="2557596" cy="91061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57D7FC3-6925-1BA5-E6F2-5A9DF665848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157383" y="3429000"/>
            <a:ext cx="810547" cy="145248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946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92FFA5-7EA3-3E51-F9E9-D71274816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dirty="0"/>
              <a:t>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208562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Última Cena Leonardo da Vinci POSTER A4-A3 Impresiones católicas Impresiones religiosas Arte de pared religioso Impresiones cristianas Decoración de arte de pared cristiana imagen 1">
            <a:extLst>
              <a:ext uri="{FF2B5EF4-FFF2-40B4-BE49-F238E27FC236}">
                <a16:creationId xmlns:a16="http://schemas.microsoft.com/office/drawing/2014/main" id="{D90BED84-816A-1D67-3134-AC14B4E78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72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0EFB13C-DE4B-A9FE-03CA-A94EE28A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95" y="0"/>
            <a:ext cx="7413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17FBEB1-79CF-19C6-B311-A5D9C7748021}"/>
              </a:ext>
            </a:extLst>
          </p:cNvPr>
          <p:cNvSpPr txBox="1"/>
          <p:nvPr/>
        </p:nvSpPr>
        <p:spPr>
          <a:xfrm>
            <a:off x="8998226" y="1709530"/>
            <a:ext cx="3087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2000" b="1" i="0" dirty="0">
                <a:solidFill>
                  <a:srgbClr val="202122"/>
                </a:solidFill>
                <a:effectLst/>
                <a:latin typeface="Linux Libertine"/>
              </a:rPr>
              <a:t>Bernard van </a:t>
            </a:r>
            <a:r>
              <a:rPr lang="en-US" sz="2000" b="1" i="0" dirty="0" err="1">
                <a:solidFill>
                  <a:srgbClr val="202122"/>
                </a:solidFill>
                <a:effectLst/>
                <a:latin typeface="Linux Libertine"/>
              </a:rPr>
              <a:t>Orley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Linux Libertine"/>
              </a:rPr>
              <a:t> (Netherlandish, Brussels ca. 1492–1541, 42 Brussels) - The Last Supper</a:t>
            </a:r>
          </a:p>
          <a:p>
            <a:pPr algn="l" fontAlgn="base"/>
            <a:endParaRPr lang="en-US" sz="2000" b="1" dirty="0">
              <a:solidFill>
                <a:srgbClr val="202122"/>
              </a:solidFill>
              <a:latin typeface="Linux Libertine"/>
            </a:endParaRPr>
          </a:p>
          <a:p>
            <a:pPr algn="l" fontAlgn="base"/>
            <a:r>
              <a:rPr lang="en-US" sz="2000" b="1" i="0" dirty="0">
                <a:solidFill>
                  <a:srgbClr val="202122"/>
                </a:solidFill>
                <a:effectLst/>
                <a:latin typeface="Linux Libertine"/>
              </a:rPr>
              <a:t>La Granja de San Ildefonso</a:t>
            </a:r>
          </a:p>
        </p:txBody>
      </p:sp>
    </p:spTree>
    <p:extLst>
      <p:ext uri="{BB962C8B-B14F-4D97-AF65-F5344CB8AC3E}">
        <p14:creationId xmlns:p14="http://schemas.microsoft.com/office/powerpoint/2010/main" val="501918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Last Supper by Juan de Juanes | Mary magdalene, Jesus painting, Mary  magdalene and jesus">
            <a:extLst>
              <a:ext uri="{FF2B5EF4-FFF2-40B4-BE49-F238E27FC236}">
                <a16:creationId xmlns:a16="http://schemas.microsoft.com/office/drawing/2014/main" id="{7BF08A08-17C7-4011-7C57-64FB7535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0"/>
            <a:ext cx="895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76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lbrecht Dürer, The Last Supper (The Large Passion), 1510, Woodcut (S)">
            <a:extLst>
              <a:ext uri="{FF2B5EF4-FFF2-40B4-BE49-F238E27FC236}">
                <a16:creationId xmlns:a16="http://schemas.microsoft.com/office/drawing/2014/main" id="{AE3064EA-49C0-3AD3-21CE-F3A7108A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0"/>
            <a:ext cx="4973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52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donna of the Rocks de (after) Leonardo da Vinci">
            <a:extLst>
              <a:ext uri="{FF2B5EF4-FFF2-40B4-BE49-F238E27FC236}">
                <a16:creationId xmlns:a16="http://schemas.microsoft.com/office/drawing/2014/main" id="{FC23B5D3-2B64-D7AD-5586-5C50914C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06" y="-1"/>
            <a:ext cx="5204628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0431AF-0C78-FBF5-CFDD-FB4BB0639A8D}"/>
              </a:ext>
            </a:extLst>
          </p:cNvPr>
          <p:cNvSpPr txBox="1"/>
          <p:nvPr/>
        </p:nvSpPr>
        <p:spPr>
          <a:xfrm>
            <a:off x="131674" y="3246784"/>
            <a:ext cx="289694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cueva representa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útero materno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022ECB-44A4-20DB-3EBC-00C189F5A91B}"/>
              </a:ext>
            </a:extLst>
          </p:cNvPr>
          <p:cNvSpPr txBox="1"/>
          <p:nvPr/>
        </p:nvSpPr>
        <p:spPr>
          <a:xfrm>
            <a:off x="9067074" y="1890369"/>
            <a:ext cx="306846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ángel Uriel indica 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Juan Bautista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9A2FD7F-3214-F743-01B3-EC25EFACD0B7}"/>
              </a:ext>
            </a:extLst>
          </p:cNvPr>
          <p:cNvSpPr txBox="1"/>
          <p:nvPr/>
        </p:nvSpPr>
        <p:spPr>
          <a:xfrm>
            <a:off x="8684937" y="3853359"/>
            <a:ext cx="340189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El dedo dirigido hacia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lo alto indica la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dimensión superior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y ultraterrena a la que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Jesús está predestinado.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CB46F69-DF62-7FBD-D1B9-34335BE8FA8A}"/>
              </a:ext>
            </a:extLst>
          </p:cNvPr>
          <p:cNvSpPr txBox="1"/>
          <p:nvPr/>
        </p:nvSpPr>
        <p:spPr>
          <a:xfrm>
            <a:off x="81867" y="125896"/>
            <a:ext cx="310213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Leonardo da Vinci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Virgen de las Rocas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1483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50E806C6-4D7F-BEBD-1A53-A1022082478E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543074" y="2213535"/>
            <a:ext cx="1524000" cy="147732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64BAE17-6439-96D1-D2D6-9E82CC810A7B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612835" y="4592023"/>
            <a:ext cx="2072102" cy="41549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108424B-260A-F4A4-412D-C21D7DF43E01}"/>
              </a:ext>
            </a:extLst>
          </p:cNvPr>
          <p:cNvCxnSpPr>
            <a:cxnSpLocks/>
          </p:cNvCxnSpPr>
          <p:nvPr/>
        </p:nvCxnSpPr>
        <p:spPr>
          <a:xfrm flipV="1">
            <a:off x="2623930" y="2372139"/>
            <a:ext cx="1524000" cy="87464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30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B9548-F4F6-49A6-EC8E-0CDCCCBE5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6" y="126585"/>
            <a:ext cx="11569148" cy="53602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EL Simbolismo oculto también en la Arquitectura y Escultura.</a:t>
            </a:r>
          </a:p>
        </p:txBody>
      </p:sp>
      <p:pic>
        <p:nvPicPr>
          <p:cNvPr id="4" name="Picture 5" descr="69230475">
            <a:hlinkClick r:id="rId2"/>
            <a:extLst>
              <a:ext uri="{FF2B5EF4-FFF2-40B4-BE49-F238E27FC236}">
                <a16:creationId xmlns:a16="http://schemas.microsoft.com/office/drawing/2014/main" id="{4FAF418F-7283-87B4-0367-5E1A261B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6" y="1232388"/>
            <a:ext cx="4332489" cy="316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esultado de imagen de chartres clou d'or">
            <a:extLst>
              <a:ext uri="{FF2B5EF4-FFF2-40B4-BE49-F238E27FC236}">
                <a16:creationId xmlns:a16="http://schemas.microsoft.com/office/drawing/2014/main" id="{7CF59C15-0EB9-755D-1FCE-AA93C46B8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11" y="816044"/>
            <a:ext cx="2151579" cy="316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agen relacionada">
            <a:extLst>
              <a:ext uri="{FF2B5EF4-FFF2-40B4-BE49-F238E27FC236}">
                <a16:creationId xmlns:a16="http://schemas.microsoft.com/office/drawing/2014/main" id="{01D68EBC-79D3-2590-5240-529C2CAC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10" y="4136579"/>
            <a:ext cx="2577168" cy="19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legoria-de-la-alquimia">
            <a:hlinkClick r:id="rId6"/>
            <a:extLst>
              <a:ext uri="{FF2B5EF4-FFF2-40B4-BE49-F238E27FC236}">
                <a16:creationId xmlns:a16="http://schemas.microsoft.com/office/drawing/2014/main" id="{2ABF4791-DF68-8014-C69D-69039637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89" y="1500565"/>
            <a:ext cx="4667008" cy="325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E4AF528-4EB4-72F1-CFFF-57079C507CBE}"/>
              </a:ext>
            </a:extLst>
          </p:cNvPr>
          <p:cNvSpPr txBox="1"/>
          <p:nvPr/>
        </p:nvSpPr>
        <p:spPr>
          <a:xfrm>
            <a:off x="502305" y="4867272"/>
            <a:ext cx="368883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Santa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Maria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Bareyo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Hombre agachado iniciado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Toro animal telúrico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Intercambio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cosmotelurico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3FFD81-553F-E1AF-153A-CFDE320BA7CF}"/>
              </a:ext>
            </a:extLst>
          </p:cNvPr>
          <p:cNvSpPr txBox="1"/>
          <p:nvPr/>
        </p:nvSpPr>
        <p:spPr>
          <a:xfrm>
            <a:off x="5233025" y="6270994"/>
            <a:ext cx="12971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Chartres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D198CE-34E5-C60F-7BDD-7CBF9D596049}"/>
              </a:ext>
            </a:extLst>
          </p:cNvPr>
          <p:cNvSpPr txBox="1"/>
          <p:nvPr/>
        </p:nvSpPr>
        <p:spPr>
          <a:xfrm>
            <a:off x="8851506" y="5132050"/>
            <a:ext cx="173637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Notre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 Dame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La alquimia</a:t>
            </a:r>
          </a:p>
        </p:txBody>
      </p:sp>
    </p:spTree>
    <p:extLst>
      <p:ext uri="{BB962C8B-B14F-4D97-AF65-F5344CB8AC3E}">
        <p14:creationId xmlns:p14="http://schemas.microsoft.com/office/powerpoint/2010/main" val="1748063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C8E7B99-1E94-54D4-6095-A23E2EB3B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1" y="0"/>
            <a:ext cx="4479236" cy="690082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996E95E-C9C7-E6A5-A0CC-C63507421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958" y="25290"/>
            <a:ext cx="4634673" cy="68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54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933891-6182-C073-9606-35B455C8C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8" y="0"/>
            <a:ext cx="5290704" cy="6849155"/>
          </a:xfrm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720BBDE7-479F-6183-C9D2-FA9A5889D08B}"/>
              </a:ext>
            </a:extLst>
          </p:cNvPr>
          <p:cNvCxnSpPr>
            <a:cxnSpLocks/>
          </p:cNvCxnSpPr>
          <p:nvPr/>
        </p:nvCxnSpPr>
        <p:spPr>
          <a:xfrm>
            <a:off x="1441719" y="1017371"/>
            <a:ext cx="1380994" cy="48012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A2EB0663-C655-AA31-CF20-6730A7CC4CD7}"/>
              </a:ext>
            </a:extLst>
          </p:cNvPr>
          <p:cNvSpPr txBox="1"/>
          <p:nvPr/>
        </p:nvSpPr>
        <p:spPr>
          <a:xfrm>
            <a:off x="194745" y="359743"/>
            <a:ext cx="251222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San Juan Bautista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1513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5F73AB-E1CE-5D10-E359-9CACE39D91CC}"/>
              </a:ext>
            </a:extLst>
          </p:cNvPr>
          <p:cNvSpPr txBox="1"/>
          <p:nvPr/>
        </p:nvSpPr>
        <p:spPr>
          <a:xfrm>
            <a:off x="8890294" y="2813071"/>
            <a:ext cx="230063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Brazo femenino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inclinado sobre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su pecho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3E5F6F-9DBB-9102-B6DC-B112F760402C}"/>
              </a:ext>
            </a:extLst>
          </p:cNvPr>
          <p:cNvSpPr txBox="1"/>
          <p:nvPr/>
        </p:nvSpPr>
        <p:spPr>
          <a:xfrm>
            <a:off x="8769711" y="1350937"/>
            <a:ext cx="310373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Dedo levantado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hacia el cielo o señala 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a la cruz 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E239B2-19FC-CF0F-252B-4664ECEBAC3D}"/>
              </a:ext>
            </a:extLst>
          </p:cNvPr>
          <p:cNvSpPr txBox="1"/>
          <p:nvPr/>
        </p:nvSpPr>
        <p:spPr>
          <a:xfrm>
            <a:off x="66261" y="3798260"/>
            <a:ext cx="266611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Sonrisa enigmática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como la Mona Lisa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786E9C1-1F75-9E6A-2126-3AE305E0908B}"/>
              </a:ext>
            </a:extLst>
          </p:cNvPr>
          <p:cNvSpPr txBox="1"/>
          <p:nvPr/>
        </p:nvSpPr>
        <p:spPr>
          <a:xfrm>
            <a:off x="189516" y="1809342"/>
            <a:ext cx="251222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Ambigüedad de su identidad sexual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23CB378-874C-BBFA-F14D-4646437678E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036904" y="1812602"/>
            <a:ext cx="1732807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1092990-F5B0-496F-D83D-42238123D30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036904" y="3274736"/>
            <a:ext cx="1853390" cy="91295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0134252A-C9AC-E296-7452-A2CD6DE3B837}"/>
              </a:ext>
            </a:extLst>
          </p:cNvPr>
          <p:cNvCxnSpPr>
            <a:cxnSpLocks/>
          </p:cNvCxnSpPr>
          <p:nvPr/>
        </p:nvCxnSpPr>
        <p:spPr>
          <a:xfrm flipV="1">
            <a:off x="1683026" y="2623930"/>
            <a:ext cx="2716696" cy="117433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66F71708-59EF-9064-BDD9-89FBA7334327}"/>
              </a:ext>
            </a:extLst>
          </p:cNvPr>
          <p:cNvCxnSpPr>
            <a:cxnSpLocks/>
          </p:cNvCxnSpPr>
          <p:nvPr/>
        </p:nvCxnSpPr>
        <p:spPr>
          <a:xfrm flipV="1">
            <a:off x="2701742" y="2063017"/>
            <a:ext cx="750760" cy="432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74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C4F3CEC-1E74-B446-A658-77BE681DE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89" y="0"/>
            <a:ext cx="5195498" cy="6876074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6ED8E37-DC0E-1F30-4D5C-B6C1D8674000}"/>
              </a:ext>
            </a:extLst>
          </p:cNvPr>
          <p:cNvSpPr txBox="1"/>
          <p:nvPr/>
        </p:nvSpPr>
        <p:spPr>
          <a:xfrm>
            <a:off x="194745" y="359743"/>
            <a:ext cx="213231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Salvator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Mundi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1500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ACF9A0-E0FB-6093-DD0C-8102632BFE84}"/>
              </a:ext>
            </a:extLst>
          </p:cNvPr>
          <p:cNvSpPr txBox="1"/>
          <p:nvPr/>
        </p:nvSpPr>
        <p:spPr>
          <a:xfrm>
            <a:off x="8669510" y="2539725"/>
            <a:ext cx="3244799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Orbe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Cristal de roca de doble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refracción.</a:t>
            </a:r>
          </a:p>
          <a:p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Símbolo budista.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Piedra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chintanami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que concede deseos.</a:t>
            </a:r>
          </a:p>
          <a:p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Tres estrellas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Orion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3C06B984-9324-7F25-004B-414D88F563A2}"/>
              </a:ext>
            </a:extLst>
          </p:cNvPr>
          <p:cNvCxnSpPr>
            <a:cxnSpLocks/>
          </p:cNvCxnSpPr>
          <p:nvPr/>
        </p:nvCxnSpPr>
        <p:spPr>
          <a:xfrm flipH="1">
            <a:off x="7142922" y="3452559"/>
            <a:ext cx="1526588" cy="150375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73C0353-BEB7-26B3-42D7-9C3559835B50}"/>
              </a:ext>
            </a:extLst>
          </p:cNvPr>
          <p:cNvSpPr txBox="1"/>
          <p:nvPr/>
        </p:nvSpPr>
        <p:spPr>
          <a:xfrm>
            <a:off x="223339" y="2658996"/>
            <a:ext cx="181011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Impartiendo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bendición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F03CB4-1586-9F4A-D7A6-AACF4547E7CA}"/>
              </a:ext>
            </a:extLst>
          </p:cNvPr>
          <p:cNvSpPr txBox="1"/>
          <p:nvPr/>
        </p:nvSpPr>
        <p:spPr>
          <a:xfrm>
            <a:off x="194745" y="1340404"/>
            <a:ext cx="113524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450 M$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59561DD-0562-85C1-C1D7-966FC6FA463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033450" y="2982162"/>
            <a:ext cx="1871202" cy="44683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9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ECEA6C-7095-809F-57E9-76EF383B3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91" y="0"/>
            <a:ext cx="8722618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554C29AD-30D2-FA1C-A838-D452A0EEEEF8}"/>
              </a:ext>
            </a:extLst>
          </p:cNvPr>
          <p:cNvSpPr/>
          <p:nvPr/>
        </p:nvSpPr>
        <p:spPr>
          <a:xfrm>
            <a:off x="6095999" y="2623930"/>
            <a:ext cx="1590261" cy="165652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00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os 10 Tips más importantes de La Capilla Sixtina | Arteescuela">
            <a:extLst>
              <a:ext uri="{FF2B5EF4-FFF2-40B4-BE49-F238E27FC236}">
                <a16:creationId xmlns:a16="http://schemas.microsoft.com/office/drawing/2014/main" id="{84F42B6F-56A1-9CDE-616A-154E617C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6" y="437323"/>
            <a:ext cx="11551105" cy="59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52F6940-77D7-1D56-189C-91D7030734E1}"/>
              </a:ext>
            </a:extLst>
          </p:cNvPr>
          <p:cNvSpPr txBox="1"/>
          <p:nvPr/>
        </p:nvSpPr>
        <p:spPr>
          <a:xfrm>
            <a:off x="4293756" y="6420677"/>
            <a:ext cx="332975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Miguel Angel Buonarroti</a:t>
            </a:r>
          </a:p>
        </p:txBody>
      </p:sp>
    </p:spTree>
    <p:extLst>
      <p:ext uri="{BB962C8B-B14F-4D97-AF65-F5344CB8AC3E}">
        <p14:creationId xmlns:p14="http://schemas.microsoft.com/office/powerpoint/2010/main" val="10712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ódigos ocultos del arte">
            <a:extLst>
              <a:ext uri="{FF2B5EF4-FFF2-40B4-BE49-F238E27FC236}">
                <a16:creationId xmlns:a16="http://schemas.microsoft.com/office/drawing/2014/main" id="{03F39984-5F65-3825-7FB2-9AD569C82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6" y="144222"/>
            <a:ext cx="11402668" cy="63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74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es El Bosco que Dios: qué miramos de El jardín de las delicias">
            <a:extLst>
              <a:ext uri="{FF2B5EF4-FFF2-40B4-BE49-F238E27FC236}">
                <a16:creationId xmlns:a16="http://schemas.microsoft.com/office/drawing/2014/main" id="{89C06A45-8EE7-C540-62E2-B77C542F6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7" y="269489"/>
            <a:ext cx="11370364" cy="63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9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076B76-AFD4-492C-825B-979DF88B9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60" y="0"/>
            <a:ext cx="6485687" cy="689603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C54CD5-E1FC-C34E-E84D-C3BD9DBEA1B7}"/>
              </a:ext>
            </a:extLst>
          </p:cNvPr>
          <p:cNvSpPr txBox="1"/>
          <p:nvPr/>
        </p:nvSpPr>
        <p:spPr>
          <a:xfrm>
            <a:off x="8000374" y="1125116"/>
            <a:ext cx="421140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Él lo dijo, y todo fue hecho.</a:t>
            </a: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Él lo mandó, y todo fue creado.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519BFB-3473-7CD1-EB3A-53B913630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41" y="2038557"/>
            <a:ext cx="2895394" cy="39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6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TRACTO: La Iniciación tribal, esotérica y chamánica, según Schwarz (2008)  | PEREGRINA">
            <a:extLst>
              <a:ext uri="{FF2B5EF4-FFF2-40B4-BE49-F238E27FC236}">
                <a16:creationId xmlns:a16="http://schemas.microsoft.com/office/drawing/2014/main" id="{51B3797F-C010-5EE0-B061-2A3C162BE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" y="0"/>
            <a:ext cx="8783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7343951-7CAE-2C90-07B4-FBDA2629DCB2}"/>
              </a:ext>
            </a:extLst>
          </p:cNvPr>
          <p:cNvSpPr txBox="1"/>
          <p:nvPr/>
        </p:nvSpPr>
        <p:spPr>
          <a:xfrm>
            <a:off x="9183757" y="425622"/>
            <a:ext cx="2928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Grabado </a:t>
            </a:r>
            <a:r>
              <a:rPr lang="es-ES" b="1" dirty="0" err="1">
                <a:latin typeface="Verdana" panose="020B0604030504040204" pitchFamily="34" charset="0"/>
                <a:ea typeface="Verdana" panose="020B0604030504040204" pitchFamily="34" charset="0"/>
              </a:rPr>
              <a:t>Flanmarion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1888 </a:t>
            </a:r>
          </a:p>
          <a:p>
            <a:endParaRPr lang="es-ES" b="1" i="0" dirty="0">
              <a:solidFill>
                <a:srgbClr val="20212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b="1" i="0" dirty="0">
                <a:solidFill>
                  <a:srgbClr val="2021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 misionero medieval dice que ha encontrado el punto donde el Cielo y la Tierra se encuentran...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879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625</Words>
  <Application>Microsoft Office PowerPoint</Application>
  <PresentationFormat>Panorámica</PresentationFormat>
  <Paragraphs>209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Linux Libertine</vt:lpstr>
      <vt:lpstr>times</vt:lpstr>
      <vt:lpstr>Verdana</vt:lpstr>
      <vt:lpstr>Tema de Office</vt:lpstr>
      <vt:lpstr>EL SIMBOLISMO OCULTO EN EL ARTE DE LA PINTURA</vt:lpstr>
      <vt:lpstr>Presentación de PowerPoint</vt:lpstr>
      <vt:lpstr>EL Simbolismo oculto también en la Arquitectura y Escultura.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SIMBOLOGIA OCULTA  Escultura Arquitectura Pintura</dc:title>
  <dc:creator>Carlos Hernandez Jimenez</dc:creator>
  <cp:lastModifiedBy>Carlos Hernandez Jimenez</cp:lastModifiedBy>
  <cp:revision>82</cp:revision>
  <dcterms:created xsi:type="dcterms:W3CDTF">2022-12-04T18:28:54Z</dcterms:created>
  <dcterms:modified xsi:type="dcterms:W3CDTF">2024-02-02T12:46:46Z</dcterms:modified>
</cp:coreProperties>
</file>