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313" r:id="rId4"/>
    <p:sldId id="286" r:id="rId5"/>
    <p:sldId id="261" r:id="rId6"/>
    <p:sldId id="280" r:id="rId7"/>
    <p:sldId id="265" r:id="rId8"/>
    <p:sldId id="260" r:id="rId9"/>
    <p:sldId id="279" r:id="rId10"/>
    <p:sldId id="320" r:id="rId11"/>
    <p:sldId id="318" r:id="rId12"/>
    <p:sldId id="281" r:id="rId13"/>
    <p:sldId id="262" r:id="rId14"/>
    <p:sldId id="322" r:id="rId15"/>
    <p:sldId id="263" r:id="rId16"/>
    <p:sldId id="264" r:id="rId17"/>
    <p:sldId id="266" r:id="rId18"/>
    <p:sldId id="267" r:id="rId19"/>
    <p:sldId id="278" r:id="rId20"/>
    <p:sldId id="321" r:id="rId21"/>
    <p:sldId id="315" r:id="rId22"/>
    <p:sldId id="316" r:id="rId23"/>
    <p:sldId id="272" r:id="rId24"/>
    <p:sldId id="274" r:id="rId25"/>
    <p:sldId id="312" r:id="rId26"/>
    <p:sldId id="319" r:id="rId27"/>
    <p:sldId id="317" r:id="rId28"/>
    <p:sldId id="284" r:id="rId29"/>
    <p:sldId id="314" r:id="rId30"/>
    <p:sldId id="273" r:id="rId31"/>
    <p:sldId id="277" r:id="rId32"/>
    <p:sldId id="282"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428" autoAdjust="0"/>
  </p:normalViewPr>
  <p:slideViewPr>
    <p:cSldViewPr snapToGrid="0">
      <p:cViewPr varScale="1">
        <p:scale>
          <a:sx n="87" d="100"/>
          <a:sy n="87" d="100"/>
        </p:scale>
        <p:origin x="672" y="84"/>
      </p:cViewPr>
      <p:guideLst/>
    </p:cSldViewPr>
  </p:slideViewPr>
  <p:outlineViewPr>
    <p:cViewPr>
      <p:scale>
        <a:sx n="33" d="100"/>
        <a:sy n="33" d="100"/>
      </p:scale>
      <p:origin x="0" y="-202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6079411"/>
            <a:ext cx="2743200"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0" y="6318270"/>
            <a:ext cx="236912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27826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408984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B0C4EE-2BE5-4992-9E4A-D5E4412CAE29}"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179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334092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B0C4EE-2BE5-4992-9E4A-D5E4412CAE29}"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678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391801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399035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191838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151835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CC31E05-F28F-4CF2-9776-BD09AC582D62}"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5593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415767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C31E05-F28F-4CF2-9776-BD09AC582D62}" type="datetimeFigureOut">
              <a:rPr lang="es-ES" smtClean="0"/>
              <a:t>08/02/2024</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382886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C31E05-F28F-4CF2-9776-BD09AC582D62}" type="datetimeFigureOut">
              <a:rPr lang="es-ES" smtClean="0"/>
              <a:t>08/02/2024</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372838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31E05-F28F-4CF2-9776-BD09AC582D62}" type="datetimeFigureOut">
              <a:rPr lang="es-ES" smtClean="0"/>
              <a:t>08/02/2024</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207384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27929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CC31E05-F28F-4CF2-9776-BD09AC582D62}"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B0C4EE-2BE5-4992-9E4A-D5E4412CAE29}" type="slidenum">
              <a:rPr lang="es-ES" smtClean="0"/>
              <a:t>‹Nº›</a:t>
            </a:fld>
            <a:endParaRPr lang="es-ES"/>
          </a:p>
        </p:txBody>
      </p:sp>
    </p:spTree>
    <p:extLst>
      <p:ext uri="{BB962C8B-B14F-4D97-AF65-F5344CB8AC3E}">
        <p14:creationId xmlns:p14="http://schemas.microsoft.com/office/powerpoint/2010/main" val="405565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C31E05-F28F-4CF2-9776-BD09AC582D62}" type="datetimeFigureOut">
              <a:rPr lang="es-ES" smtClean="0"/>
              <a:t>08/02/2024</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4B0C4EE-2BE5-4992-9E4A-D5E4412CAE29}" type="slidenum">
              <a:rPr lang="es-ES" smtClean="0"/>
              <a:t>‹Nº›</a:t>
            </a:fld>
            <a:endParaRPr lang="es-ES"/>
          </a:p>
        </p:txBody>
      </p:sp>
    </p:spTree>
    <p:extLst>
      <p:ext uri="{BB962C8B-B14F-4D97-AF65-F5344CB8AC3E}">
        <p14:creationId xmlns:p14="http://schemas.microsoft.com/office/powerpoint/2010/main" val="179273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stagram.com/explore/tags/infecci%C3%B3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11" name="AutoShape 8" descr="blob:https://web.whatsapp.com/7aae7649-9cd0-4c1e-bc2c-cf2346ca9798"/>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12" descr="blob:https://web.whatsapp.com/7aae7649-9cd0-4c1e-bc2c-cf2346ca9798"/>
          <p:cNvSpPr>
            <a:spLocks noChangeAspect="1" noChangeArrowheads="1"/>
          </p:cNvSpPr>
          <p:nvPr/>
        </p:nvSpPr>
        <p:spPr bwMode="auto">
          <a:xfrm>
            <a:off x="-2039815" y="0"/>
            <a:ext cx="10890738" cy="59036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14" descr="blob:https://web.whatsapp.com/7aae7649-9cd0-4c1e-bc2c-cf2346ca9798"/>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040" name="Picture 16" descr="http://www.asociacionuni.es/s/cc_images/cache_14695550.jpeg?t=1706794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431" y="0"/>
            <a:ext cx="6224954" cy="68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8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345A1A-C8C3-BCA0-1B31-D5F86A267CB3}"/>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5549E6D1-174E-3E16-6EA9-DDA1C38A82ED}"/>
              </a:ext>
            </a:extLst>
          </p:cNvPr>
          <p:cNvSpPr>
            <a:spLocks noGrp="1"/>
          </p:cNvSpPr>
          <p:nvPr>
            <p:ph type="ctrTitle"/>
          </p:nvPr>
        </p:nvSpPr>
        <p:spPr/>
        <p:txBody>
          <a:bodyPr/>
          <a:lstStyle/>
          <a:p>
            <a:endParaRPr lang="es-ES" dirty="0"/>
          </a:p>
        </p:txBody>
      </p:sp>
      <p:sp>
        <p:nvSpPr>
          <p:cNvPr id="6" name="Subtítulo 5">
            <a:extLst>
              <a:ext uri="{FF2B5EF4-FFF2-40B4-BE49-F238E27FC236}">
                <a16:creationId xmlns:a16="http://schemas.microsoft.com/office/drawing/2014/main" xmlns="" id="{22C1E7D1-BC80-8A2D-EA74-4EAD63995EC2}"/>
              </a:ext>
            </a:extLst>
          </p:cNvPr>
          <p:cNvSpPr>
            <a:spLocks noGrp="1"/>
          </p:cNvSpPr>
          <p:nvPr>
            <p:ph type="subTitle" idx="1"/>
          </p:nvPr>
        </p:nvSpPr>
        <p:spPr/>
        <p:txBody>
          <a:bodyPr/>
          <a:lstStyle/>
          <a:p>
            <a:endParaRPr lang="es-ES"/>
          </a:p>
        </p:txBody>
      </p:sp>
      <p:sp>
        <p:nvSpPr>
          <p:cNvPr id="7" name="CuadroTexto 6">
            <a:extLst>
              <a:ext uri="{FF2B5EF4-FFF2-40B4-BE49-F238E27FC236}">
                <a16:creationId xmlns:a16="http://schemas.microsoft.com/office/drawing/2014/main" xmlns="" id="{13C928B2-AE55-7D61-3736-F29EBB3C9357}"/>
              </a:ext>
            </a:extLst>
          </p:cNvPr>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3" name="Imagen 2">
            <a:extLst>
              <a:ext uri="{FF2B5EF4-FFF2-40B4-BE49-F238E27FC236}">
                <a16:creationId xmlns:a16="http://schemas.microsoft.com/office/drawing/2014/main" xmlns="" id="{82C8C166-DE63-A1C8-36A0-DE20C92A0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28" y="898904"/>
            <a:ext cx="6936741" cy="5004758"/>
          </a:xfrm>
          <a:prstGeom prst="rect">
            <a:avLst/>
          </a:prstGeom>
        </p:spPr>
      </p:pic>
    </p:spTree>
    <p:extLst>
      <p:ext uri="{BB962C8B-B14F-4D97-AF65-F5344CB8AC3E}">
        <p14:creationId xmlns:p14="http://schemas.microsoft.com/office/powerpoint/2010/main" val="110330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14A86F-186D-C705-9521-B59DE01542B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5577BC50-50AA-BB76-429E-4DD7EEBA0B8C}"/>
              </a:ext>
            </a:extLst>
          </p:cNvPr>
          <p:cNvSpPr>
            <a:spLocks noGrp="1"/>
          </p:cNvSpPr>
          <p:nvPr>
            <p:ph type="ctrTitle"/>
          </p:nvPr>
        </p:nvSpPr>
        <p:spPr>
          <a:xfrm>
            <a:off x="845890" y="-400110"/>
            <a:ext cx="11346110" cy="6303772"/>
          </a:xfrm>
        </p:spPr>
        <p:txBody>
          <a:bodyPr>
            <a:noAutofit/>
          </a:bodyPr>
          <a:lstStyle/>
          <a:p>
            <a:r>
              <a:rPr lang="es-ES" sz="2400" b="0" i="0" dirty="0">
                <a:solidFill>
                  <a:srgbClr val="000000"/>
                </a:solidFill>
                <a:effectLst/>
                <a:latin typeface="-apple-system"/>
              </a:rPr>
              <a:t>La teoría de la infección microbiana tirada por la borda </a:t>
            </a:r>
            <a:r>
              <a:rPr lang="es-ES" sz="2400" b="0" i="0" dirty="0" smtClean="0">
                <a:solidFill>
                  <a:srgbClr val="000000"/>
                </a:solidFill>
                <a:effectLst/>
                <a:latin typeface="-apple-system"/>
              </a:rPr>
              <a:t>🔬</a:t>
            </a:r>
            <a:r>
              <a:rPr lang="es-ES" sz="2400" dirty="0"/>
              <a:t/>
            </a:r>
            <a:br>
              <a:rPr lang="es-ES" sz="2400" dirty="0"/>
            </a:br>
            <a:r>
              <a:rPr lang="es-ES" sz="2400" dirty="0"/>
              <a:t/>
            </a:r>
            <a:br>
              <a:rPr lang="es-ES" sz="2400" dirty="0"/>
            </a:br>
            <a:r>
              <a:rPr lang="es-ES" sz="2400" b="0" i="0" dirty="0">
                <a:solidFill>
                  <a:srgbClr val="000000"/>
                </a:solidFill>
                <a:effectLst/>
                <a:latin typeface="-apple-system"/>
              </a:rPr>
              <a:t>Si bien Abby y </a:t>
            </a:r>
            <a:r>
              <a:rPr lang="es-ES" sz="2400" b="0" i="0" dirty="0" err="1">
                <a:solidFill>
                  <a:srgbClr val="000000"/>
                </a:solidFill>
                <a:effectLst/>
                <a:latin typeface="-apple-system"/>
              </a:rPr>
              <a:t>Britanny</a:t>
            </a:r>
            <a:r>
              <a:rPr lang="es-ES" sz="2400" b="0" i="0" dirty="0">
                <a:solidFill>
                  <a:srgbClr val="000000"/>
                </a:solidFill>
                <a:effectLst/>
                <a:latin typeface="-apple-system"/>
              </a:rPr>
              <a:t> nacieron con un solo cuerpo, dos corazones, dos columnas unidas por la pelvis, cuatro pulmones, tres riñones, una caja torácica, un hígado y tres brazos. Pero de la cintura para abajo, todos los órganos son compartidos, incluyendo el sistema circulatorio, sistema nervioso (parcialmente), el sistema reproductivo, los intestinos y la vejiga.</a:t>
            </a:r>
            <a:r>
              <a:rPr lang="es-ES" sz="2400" dirty="0"/>
              <a:t/>
            </a:r>
            <a:br>
              <a:rPr lang="es-ES" sz="2400" dirty="0"/>
            </a:br>
            <a:r>
              <a:rPr lang="es-ES" sz="2400" dirty="0"/>
              <a:t/>
            </a:r>
            <a:br>
              <a:rPr lang="es-ES" sz="2400" dirty="0"/>
            </a:br>
            <a:r>
              <a:rPr lang="es-ES" sz="2400" b="0" i="0" dirty="0" smtClean="0">
                <a:solidFill>
                  <a:srgbClr val="FF0000"/>
                </a:solidFill>
                <a:effectLst/>
                <a:latin typeface="-apple-system"/>
              </a:rPr>
              <a:t>El problema es que este caso tira por la borda la teoría de la infección microbiana </a:t>
            </a:r>
            <a:r>
              <a:rPr lang="es-ES" sz="2400" dirty="0" smtClean="0">
                <a:solidFill>
                  <a:srgbClr val="FF0000"/>
                </a:solidFill>
              </a:rPr>
              <a:t/>
            </a:r>
            <a:br>
              <a:rPr lang="es-ES" sz="2400" dirty="0" smtClean="0">
                <a:solidFill>
                  <a:srgbClr val="FF0000"/>
                </a:solidFill>
              </a:rPr>
            </a:br>
            <a:r>
              <a:rPr lang="es-ES" sz="2400" b="0" i="0" dirty="0" smtClean="0">
                <a:solidFill>
                  <a:srgbClr val="000000"/>
                </a:solidFill>
                <a:effectLst/>
                <a:latin typeface="-apple-system"/>
              </a:rPr>
              <a:t>Porque </a:t>
            </a:r>
            <a:r>
              <a:rPr lang="es-ES" sz="2400" b="0" i="0" dirty="0">
                <a:solidFill>
                  <a:srgbClr val="000000"/>
                </a:solidFill>
                <a:effectLst/>
                <a:latin typeface="-apple-system"/>
              </a:rPr>
              <a:t>aunque entre ellas puedan contagiarse, por lo general, </a:t>
            </a:r>
            <a:r>
              <a:rPr lang="es-ES" sz="2400" b="0" i="0" dirty="0">
                <a:solidFill>
                  <a:srgbClr val="FF0000"/>
                </a:solidFill>
                <a:effectLst/>
                <a:latin typeface="-apple-system"/>
              </a:rPr>
              <a:t>CUANDO UNA SE ENFERMA, LA OTRA NO LO HACE. </a:t>
            </a:r>
            <a:r>
              <a:rPr lang="es-ES" sz="2400" b="0" i="0" dirty="0">
                <a:solidFill>
                  <a:srgbClr val="000000"/>
                </a:solidFill>
                <a:effectLst/>
                <a:latin typeface="-apple-system"/>
              </a:rPr>
              <a:t>De hecho, Brittany ha sufrido dos veces neumonía mientras que Abby no</a:t>
            </a:r>
            <a:r>
              <a:rPr lang="es-ES" sz="2400" b="0" i="0" dirty="0" smtClean="0">
                <a:solidFill>
                  <a:srgbClr val="000000"/>
                </a:solidFill>
                <a:effectLst/>
                <a:latin typeface="-apple-system"/>
              </a:rPr>
              <a:t>.</a:t>
            </a:r>
            <a:r>
              <a:rPr lang="es-ES" sz="2400" dirty="0"/>
              <a:t/>
            </a:r>
            <a:br>
              <a:rPr lang="es-ES" sz="2400" dirty="0"/>
            </a:br>
            <a:r>
              <a:rPr lang="es-ES" sz="2400" b="0" i="0" dirty="0">
                <a:solidFill>
                  <a:srgbClr val="000000"/>
                </a:solidFill>
                <a:effectLst/>
                <a:latin typeface="-apple-system"/>
              </a:rPr>
              <a:t>Si la teoría de la </a:t>
            </a:r>
            <a:r>
              <a:rPr lang="es-ES" sz="2400" b="0" i="0" u="none" strike="noStrike" dirty="0">
                <a:effectLst/>
                <a:latin typeface="-apple-system"/>
                <a:hlinkClick r:id="rId2"/>
              </a:rPr>
              <a:t>#infección</a:t>
            </a:r>
            <a:r>
              <a:rPr lang="es-ES" sz="2400" b="0" i="0" dirty="0">
                <a:solidFill>
                  <a:srgbClr val="000000"/>
                </a:solidFill>
                <a:effectLst/>
                <a:latin typeface="-apple-system"/>
              </a:rPr>
              <a:t> microbiana fuera cierta, ambas mujeres deberían sufrir siempre las enfermedades, puesto que el supuesto microbio "patógeno" circula por la misma sangre compartida por ambas.</a:t>
            </a:r>
            <a:endParaRPr lang="es-ES" sz="2400" dirty="0"/>
          </a:p>
        </p:txBody>
      </p:sp>
      <p:sp>
        <p:nvSpPr>
          <p:cNvPr id="6" name="Subtítulo 5">
            <a:extLst>
              <a:ext uri="{FF2B5EF4-FFF2-40B4-BE49-F238E27FC236}">
                <a16:creationId xmlns:a16="http://schemas.microsoft.com/office/drawing/2014/main" xmlns="" id="{BDD6BF7D-FB4A-ED8F-A059-06D1FD4240D0}"/>
              </a:ext>
            </a:extLst>
          </p:cNvPr>
          <p:cNvSpPr>
            <a:spLocks noGrp="1"/>
          </p:cNvSpPr>
          <p:nvPr>
            <p:ph type="subTitle" idx="1"/>
          </p:nvPr>
        </p:nvSpPr>
        <p:spPr/>
        <p:txBody>
          <a:bodyPr/>
          <a:lstStyle/>
          <a:p>
            <a:endParaRPr lang="es-ES" dirty="0"/>
          </a:p>
        </p:txBody>
      </p:sp>
      <p:sp>
        <p:nvSpPr>
          <p:cNvPr id="7" name="CuadroTexto 6">
            <a:extLst>
              <a:ext uri="{FF2B5EF4-FFF2-40B4-BE49-F238E27FC236}">
                <a16:creationId xmlns:a16="http://schemas.microsoft.com/office/drawing/2014/main" xmlns="" id="{3EFC658D-03E9-86A1-2A07-718873CC12F1}"/>
              </a:ext>
            </a:extLst>
          </p:cNvPr>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428044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022851" y="6226976"/>
            <a:ext cx="8915399" cy="2262781"/>
          </a:xfrm>
        </p:spPr>
        <p:txBody>
          <a:bodyPr/>
          <a:lstStyle/>
          <a:p>
            <a:endParaRPr lang="es-ES" dirty="0"/>
          </a:p>
        </p:txBody>
      </p:sp>
      <p:sp>
        <p:nvSpPr>
          <p:cNvPr id="6" name="Subtítulo 5"/>
          <p:cNvSpPr>
            <a:spLocks noGrp="1"/>
          </p:cNvSpPr>
          <p:nvPr>
            <p:ph type="subTitle" idx="1"/>
          </p:nvPr>
        </p:nvSpPr>
        <p:spPr>
          <a:xfrm>
            <a:off x="620110" y="462580"/>
            <a:ext cx="11445765" cy="1219076"/>
          </a:xfrm>
        </p:spPr>
        <p:txBody>
          <a:bodyPr>
            <a:noAutofit/>
          </a:bodyPr>
          <a:lstStyle/>
          <a:p>
            <a:r>
              <a:rPr lang="es-ES" sz="4400" dirty="0">
                <a:solidFill>
                  <a:schemeClr val="tx1"/>
                </a:solidFill>
                <a:latin typeface="Arial" panose="020B0604020202020204" pitchFamily="34" charset="0"/>
                <a:cs typeface="Arial" panose="020B0604020202020204" pitchFamily="34" charset="0"/>
              </a:rPr>
              <a:t>¿Quién tenía razón?</a:t>
            </a:r>
            <a:endParaRPr lang="es-ES" sz="4400" b="1" dirty="0">
              <a:solidFill>
                <a:schemeClr val="tx1"/>
              </a:solidFill>
              <a:latin typeface="Arial" panose="020B0604020202020204" pitchFamily="34" charset="0"/>
              <a:cs typeface="Arial" panose="020B0604020202020204" pitchFamily="34" charset="0"/>
            </a:endParaRP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2050" name="Picture 2" descr="Resultado de imagen de quién tiene raz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311" y="1288776"/>
            <a:ext cx="5270396" cy="527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26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36635" y="262759"/>
            <a:ext cx="12055366" cy="4225157"/>
          </a:xfrm>
        </p:spPr>
        <p:txBody>
          <a:bodyPr>
            <a:normAutofit/>
          </a:bodyPr>
          <a:lstStyle/>
          <a:p>
            <a:r>
              <a:rPr lang="es-ES" sz="3100" b="1" dirty="0">
                <a:solidFill>
                  <a:schemeClr val="tx1"/>
                </a:solidFill>
                <a:latin typeface="Arial" panose="020B0604020202020204" pitchFamily="34" charset="0"/>
                <a:cs typeface="Arial" panose="020B0604020202020204" pitchFamily="34" charset="0"/>
              </a:rPr>
              <a:t>¿Qué es la enfermedad?</a:t>
            </a:r>
            <a:br>
              <a:rPr lang="es-ES" sz="3100" b="1" dirty="0">
                <a:solidFill>
                  <a:schemeClr val="tx1"/>
                </a:solidFill>
                <a:latin typeface="Arial" panose="020B0604020202020204" pitchFamily="34" charset="0"/>
                <a:cs typeface="Arial" panose="020B0604020202020204" pitchFamily="34" charset="0"/>
              </a:rPr>
            </a:br>
            <a:r>
              <a:rPr lang="es-ES" sz="3100" b="1" dirty="0">
                <a:solidFill>
                  <a:schemeClr val="tx1"/>
                </a:solidFill>
                <a:latin typeface="Arial" panose="020B0604020202020204" pitchFamily="34" charset="0"/>
                <a:cs typeface="Arial" panose="020B0604020202020204" pitchFamily="34" charset="0"/>
              </a:rPr>
              <a:t/>
            </a:r>
            <a:br>
              <a:rPr lang="es-ES" sz="3100" b="1" dirty="0">
                <a:solidFill>
                  <a:schemeClr val="tx1"/>
                </a:solidFill>
                <a:latin typeface="Arial" panose="020B0604020202020204" pitchFamily="34" charset="0"/>
                <a:cs typeface="Arial" panose="020B0604020202020204" pitchFamily="34" charset="0"/>
              </a:rPr>
            </a:br>
            <a:r>
              <a:rPr lang="es-ES" sz="3100" dirty="0">
                <a:solidFill>
                  <a:schemeClr val="tx1"/>
                </a:solidFill>
                <a:latin typeface="Arial" panose="020B0604020202020204" pitchFamily="34" charset="0"/>
                <a:cs typeface="Arial" panose="020B0604020202020204" pitchFamily="34" charset="0"/>
              </a:rPr>
              <a:t>La enfermedad no es lo contrario a la salud, es en cambio una reacción correcta del organismo ante una situación anormal. </a:t>
            </a:r>
            <a:br>
              <a:rPr lang="es-ES" sz="3100" dirty="0">
                <a:solidFill>
                  <a:schemeClr val="tx1"/>
                </a:solidFill>
                <a:latin typeface="Arial" panose="020B0604020202020204" pitchFamily="34" charset="0"/>
                <a:cs typeface="Arial" panose="020B0604020202020204" pitchFamily="34" charset="0"/>
              </a:rPr>
            </a:br>
            <a:r>
              <a:rPr lang="es-ES" sz="3100" dirty="0">
                <a:solidFill>
                  <a:schemeClr val="tx1"/>
                </a:solidFill>
                <a:latin typeface="Arial" panose="020B0604020202020204" pitchFamily="34" charset="0"/>
                <a:cs typeface="Arial" panose="020B0604020202020204" pitchFamily="34" charset="0"/>
              </a:rPr>
              <a:t>Es a la vez protesta y aviso de nuestro cuerpo a nuestra consciencia mental</a:t>
            </a:r>
            <a:r>
              <a:rPr lang="es-ES" sz="3200" dirty="0">
                <a:solidFill>
                  <a:schemeClr val="tx1"/>
                </a:solidFill>
              </a:rPr>
              <a:t>.</a:t>
            </a:r>
            <a:br>
              <a:rPr lang="es-ES" sz="3200" dirty="0">
                <a:solidFill>
                  <a:schemeClr val="tx1"/>
                </a:solidFill>
              </a:rPr>
            </a:br>
            <a:r>
              <a:rPr lang="es-ES" sz="3200" dirty="0">
                <a:solidFill>
                  <a:schemeClr val="tx1"/>
                </a:solidFill>
              </a:rPr>
              <a:t/>
            </a:r>
            <a:br>
              <a:rPr lang="es-ES" sz="3200" dirty="0">
                <a:solidFill>
                  <a:schemeClr val="tx1"/>
                </a:solidFill>
              </a:rPr>
            </a:br>
            <a:endParaRPr lang="es-ES" sz="2800" dirty="0">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a:xfrm>
            <a:off x="1755227" y="4777380"/>
            <a:ext cx="9749385" cy="1045352"/>
          </a:xfrm>
        </p:spPr>
        <p:txBody>
          <a:bodyPr/>
          <a:lstStyle/>
          <a:p>
            <a:r>
              <a:rPr lang="es-ES" sz="2800" b="1" dirty="0">
                <a:solidFill>
                  <a:schemeClr val="tx1"/>
                </a:solidFill>
                <a:latin typeface="Arial" panose="020B0604020202020204" pitchFamily="34" charset="0"/>
                <a:cs typeface="Arial" panose="020B0604020202020204" pitchFamily="34" charset="0"/>
              </a:rPr>
              <a:t>Curar viene del latín </a:t>
            </a:r>
            <a:r>
              <a:rPr lang="es-ES" sz="2800" b="1" i="1" dirty="0">
                <a:solidFill>
                  <a:schemeClr val="tx1"/>
                </a:solidFill>
                <a:latin typeface="Arial" panose="020B0604020202020204" pitchFamily="34" charset="0"/>
                <a:cs typeface="Arial" panose="020B0604020202020204" pitchFamily="34" charset="0"/>
              </a:rPr>
              <a:t>curare </a:t>
            </a:r>
            <a:r>
              <a:rPr lang="es-ES" sz="2800" b="1" dirty="0">
                <a:solidFill>
                  <a:schemeClr val="tx1"/>
                </a:solidFill>
                <a:latin typeface="Arial" panose="020B0604020202020204" pitchFamily="34" charset="0"/>
                <a:cs typeface="Arial" panose="020B0604020202020204" pitchFamily="34" charset="0"/>
              </a:rPr>
              <a:t>que significa cuidar, y por lo tanto </a:t>
            </a:r>
            <a:r>
              <a:rPr lang="es-ES" sz="2800" b="1" i="1" dirty="0">
                <a:solidFill>
                  <a:schemeClr val="tx1"/>
                </a:solidFill>
                <a:latin typeface="Arial" panose="020B0604020202020204" pitchFamily="34" charset="0"/>
                <a:cs typeface="Arial" panose="020B0604020202020204" pitchFamily="34" charset="0"/>
              </a:rPr>
              <a:t>curarse es cuidarse</a:t>
            </a:r>
            <a:r>
              <a:rPr lang="es-ES" sz="2800" b="1" dirty="0">
                <a:solidFill>
                  <a:schemeClr val="tx1"/>
                </a:solidFill>
                <a:latin typeface="Arial" panose="020B0604020202020204" pitchFamily="34" charset="0"/>
                <a:cs typeface="Arial" panose="020B0604020202020204" pitchFamily="34" charset="0"/>
              </a:rPr>
              <a:t>.</a:t>
            </a:r>
          </a:p>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4259928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40D9C1-D654-FCCA-83DC-4D140671F2E9}"/>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36A47A56-BCBC-79CD-ECD8-BDF37897A5CE}"/>
              </a:ext>
            </a:extLst>
          </p:cNvPr>
          <p:cNvSpPr>
            <a:spLocks noGrp="1"/>
          </p:cNvSpPr>
          <p:nvPr>
            <p:ph type="ctrTitle"/>
          </p:nvPr>
        </p:nvSpPr>
        <p:spPr/>
        <p:txBody>
          <a:bodyPr/>
          <a:lstStyle/>
          <a:p>
            <a:endParaRPr lang="es-ES" dirty="0"/>
          </a:p>
        </p:txBody>
      </p:sp>
      <p:sp>
        <p:nvSpPr>
          <p:cNvPr id="6" name="Subtítulo 5">
            <a:extLst>
              <a:ext uri="{FF2B5EF4-FFF2-40B4-BE49-F238E27FC236}">
                <a16:creationId xmlns:a16="http://schemas.microsoft.com/office/drawing/2014/main" xmlns="" id="{110FA7C2-DBFF-1E03-7DDD-038D6102D506}"/>
              </a:ext>
            </a:extLst>
          </p:cNvPr>
          <p:cNvSpPr>
            <a:spLocks noGrp="1"/>
          </p:cNvSpPr>
          <p:nvPr>
            <p:ph type="subTitle" idx="1"/>
          </p:nvPr>
        </p:nvSpPr>
        <p:spPr>
          <a:xfrm>
            <a:off x="2589213" y="457201"/>
            <a:ext cx="8915399" cy="5446462"/>
          </a:xfrm>
        </p:spPr>
        <p:txBody>
          <a:bodyPr>
            <a:normAutofit/>
          </a:bodyPr>
          <a:lstStyle/>
          <a:p>
            <a:r>
              <a:rPr lang="es-ES" sz="4800" dirty="0" smtClean="0">
                <a:solidFill>
                  <a:schemeClr val="accent2">
                    <a:lumMod val="50000"/>
                  </a:schemeClr>
                </a:solidFill>
                <a:latin typeface="Arial Rounded MT Bold" panose="020F0704030504030204" pitchFamily="34" charset="0"/>
              </a:rPr>
              <a:t>¿Disfunción </a:t>
            </a:r>
            <a:r>
              <a:rPr lang="es-ES" sz="4800" dirty="0">
                <a:solidFill>
                  <a:schemeClr val="accent2">
                    <a:lumMod val="50000"/>
                  </a:schemeClr>
                </a:solidFill>
                <a:latin typeface="Arial Rounded MT Bold" panose="020F0704030504030204" pitchFamily="34" charset="0"/>
              </a:rPr>
              <a:t>o </a:t>
            </a:r>
            <a:r>
              <a:rPr lang="es-ES" sz="4800" dirty="0" smtClean="0">
                <a:solidFill>
                  <a:schemeClr val="accent2">
                    <a:lumMod val="50000"/>
                  </a:schemeClr>
                </a:solidFill>
                <a:latin typeface="Arial Rounded MT Bold" panose="020F0704030504030204" pitchFamily="34" charset="0"/>
              </a:rPr>
              <a:t>adaptación?</a:t>
            </a:r>
            <a:endParaRPr lang="es-ES" sz="4800" dirty="0">
              <a:solidFill>
                <a:schemeClr val="accent2">
                  <a:lumMod val="50000"/>
                </a:schemeClr>
              </a:solidFill>
              <a:latin typeface="Arial Rounded MT Bold" panose="020F0704030504030204" pitchFamily="34" charset="0"/>
            </a:endParaRPr>
          </a:p>
        </p:txBody>
      </p:sp>
      <p:sp>
        <p:nvSpPr>
          <p:cNvPr id="7" name="CuadroTexto 6">
            <a:extLst>
              <a:ext uri="{FF2B5EF4-FFF2-40B4-BE49-F238E27FC236}">
                <a16:creationId xmlns:a16="http://schemas.microsoft.com/office/drawing/2014/main" xmlns="" id="{F352F1E3-1248-02E0-3F23-EBDA20608E4E}"/>
              </a:ext>
            </a:extLst>
          </p:cNvPr>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3074" name="Picture 2" descr="11,998 imágenes, fotos de stock, objetos en 3D y vectores sobre Azotado por  los viento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75" y="1562100"/>
            <a:ext cx="6251669" cy="416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8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342290" y="0"/>
            <a:ext cx="8162322" cy="1008993"/>
          </a:xfrm>
        </p:spPr>
        <p:txBody>
          <a:bodyPr>
            <a:normAutofit/>
          </a:bodyPr>
          <a:lstStyle/>
          <a:p>
            <a:r>
              <a:rPr lang="es-ES" sz="2800" b="1" dirty="0">
                <a:solidFill>
                  <a:schemeClr val="tx1"/>
                </a:solidFill>
                <a:latin typeface="Arial" panose="020B0604020202020204" pitchFamily="34" charset="0"/>
                <a:cs typeface="Arial" panose="020B0604020202020204" pitchFamily="34" charset="0"/>
              </a:rPr>
              <a:t>Nuestra visión de los procesos</a:t>
            </a:r>
          </a:p>
        </p:txBody>
      </p:sp>
      <p:sp>
        <p:nvSpPr>
          <p:cNvPr id="6" name="Subtítulo 5"/>
          <p:cNvSpPr>
            <a:spLocks noGrp="1"/>
          </p:cNvSpPr>
          <p:nvPr>
            <p:ph type="subTitle" idx="1"/>
          </p:nvPr>
        </p:nvSpPr>
        <p:spPr>
          <a:xfrm>
            <a:off x="1103587" y="5165402"/>
            <a:ext cx="10401026" cy="1019012"/>
          </a:xfrm>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8" name="Elipse 7"/>
          <p:cNvSpPr/>
          <p:nvPr/>
        </p:nvSpPr>
        <p:spPr>
          <a:xfrm>
            <a:off x="591671" y="2063303"/>
            <a:ext cx="2750619" cy="1606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Conflicto emocional</a:t>
            </a:r>
          </a:p>
        </p:txBody>
      </p:sp>
      <p:sp>
        <p:nvSpPr>
          <p:cNvPr id="9" name="Elipse 8"/>
          <p:cNvSpPr/>
          <p:nvPr/>
        </p:nvSpPr>
        <p:spPr>
          <a:xfrm>
            <a:off x="4146819" y="2018805"/>
            <a:ext cx="3482640" cy="1923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Multifactorial</a:t>
            </a:r>
            <a:r>
              <a:rPr lang="es-ES" b="1" dirty="0"/>
              <a:t> </a:t>
            </a:r>
          </a:p>
        </p:txBody>
      </p:sp>
      <p:sp>
        <p:nvSpPr>
          <p:cNvPr id="13" name="Elipse 12"/>
          <p:cNvSpPr/>
          <p:nvPr/>
        </p:nvSpPr>
        <p:spPr>
          <a:xfrm>
            <a:off x="4053398" y="4647522"/>
            <a:ext cx="3808067" cy="2145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Toxemia</a:t>
            </a:r>
          </a:p>
        </p:txBody>
      </p:sp>
      <p:sp>
        <p:nvSpPr>
          <p:cNvPr id="14" name="Elipse 13"/>
          <p:cNvSpPr/>
          <p:nvPr/>
        </p:nvSpPr>
        <p:spPr>
          <a:xfrm>
            <a:off x="8433988" y="2116853"/>
            <a:ext cx="2840391" cy="1706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Desnutrición</a:t>
            </a:r>
          </a:p>
        </p:txBody>
      </p:sp>
      <p:sp>
        <p:nvSpPr>
          <p:cNvPr id="3" name="Flecha derecha 2"/>
          <p:cNvSpPr/>
          <p:nvPr/>
        </p:nvSpPr>
        <p:spPr>
          <a:xfrm>
            <a:off x="7629459" y="2709165"/>
            <a:ext cx="804529" cy="54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4" name="Flecha abajo 3"/>
          <p:cNvSpPr/>
          <p:nvPr/>
        </p:nvSpPr>
        <p:spPr>
          <a:xfrm>
            <a:off x="5685692" y="3904097"/>
            <a:ext cx="618408" cy="743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izquierda 10"/>
          <p:cNvSpPr/>
          <p:nvPr/>
        </p:nvSpPr>
        <p:spPr>
          <a:xfrm>
            <a:off x="3435351" y="2655376"/>
            <a:ext cx="796680" cy="4981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4300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103586" y="189187"/>
            <a:ext cx="10419817" cy="966952"/>
          </a:xfrm>
        </p:spPr>
        <p:txBody>
          <a:bodyPr>
            <a:normAutofit/>
          </a:bodyPr>
          <a:lstStyle/>
          <a:p>
            <a:r>
              <a:rPr lang="es-ES" sz="3600" dirty="0">
                <a:solidFill>
                  <a:schemeClr val="tx1"/>
                </a:solidFill>
                <a:latin typeface="Arial" panose="020B0604020202020204" pitchFamily="34" charset="0"/>
                <a:cs typeface="Arial" panose="020B0604020202020204" pitchFamily="34" charset="0"/>
              </a:rPr>
              <a:t>  </a:t>
            </a:r>
          </a:p>
        </p:txBody>
      </p:sp>
      <p:sp>
        <p:nvSpPr>
          <p:cNvPr id="6" name="Subtítulo 5"/>
          <p:cNvSpPr>
            <a:spLocks noGrp="1"/>
          </p:cNvSpPr>
          <p:nvPr>
            <p:ph type="subTitle" idx="1"/>
          </p:nvPr>
        </p:nvSpPr>
        <p:spPr>
          <a:xfrm>
            <a:off x="2670347" y="4808910"/>
            <a:ext cx="8915399" cy="1126283"/>
          </a:xfrm>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3" name="Rectángulo 2"/>
          <p:cNvSpPr/>
          <p:nvPr/>
        </p:nvSpPr>
        <p:spPr>
          <a:xfrm>
            <a:off x="714703" y="472965"/>
            <a:ext cx="10646980" cy="5632311"/>
          </a:xfrm>
          <a:prstGeom prst="rect">
            <a:avLst/>
          </a:prstGeom>
        </p:spPr>
        <p:txBody>
          <a:bodyPr wrap="square">
            <a:spAutoFit/>
          </a:bodyPr>
          <a:lstStyle/>
          <a:p>
            <a:r>
              <a:rPr lang="es-ES" dirty="0">
                <a:latin typeface="Arial" panose="020B0604020202020204" pitchFamily="34" charset="0"/>
                <a:cs typeface="Arial" panose="020B0604020202020204" pitchFamily="34" charset="0"/>
              </a:rPr>
              <a:t>El mantenimiento de la teoría de la </a:t>
            </a:r>
            <a:r>
              <a:rPr lang="es-ES" b="1" dirty="0">
                <a:latin typeface="Arial" panose="020B0604020202020204" pitchFamily="34" charset="0"/>
                <a:cs typeface="Arial" panose="020B0604020202020204" pitchFamily="34" charset="0"/>
              </a:rPr>
              <a:t>toxemia </a:t>
            </a:r>
            <a:r>
              <a:rPr lang="es-ES" dirty="0">
                <a:latin typeface="Arial" panose="020B0604020202020204" pitchFamily="34" charset="0"/>
                <a:cs typeface="Arial" panose="020B0604020202020204" pitchFamily="34" charset="0"/>
              </a:rPr>
              <a:t>como principal causa de enfermedad.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En el naturismo el tratamiento de base inespecífico es, sin duda, el más importante a medio y largo plazo, aunque no se descarta un tratamiento sintomático que ayude a aliviar las molestias que se producen en un momento determinado.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confianza en los agentes naturales para la curación de los enfermos. </a:t>
            </a:r>
            <a:endParaRPr lang="es-E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regulación de la vida humana conforme a las leyes de la naturaleza y del universo.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Utilizar el remedio más simple y menos agresivo posible. </a:t>
            </a:r>
            <a:endParaRPr lang="es-E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Respetar el ritmo corporal. </a:t>
            </a:r>
            <a:endParaRPr lang="es-E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Las crisis depurativas son las que conducen a la salud.</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Descansar antes que medicar. </a:t>
            </a:r>
          </a:p>
          <a:p>
            <a:endParaRPr lang="es-E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            NO HAY ENFERMEDADES SÓLO HAY ENFERMOS </a:t>
            </a:r>
          </a:p>
        </p:txBody>
      </p:sp>
    </p:spTree>
    <p:extLst>
      <p:ext uri="{BB962C8B-B14F-4D97-AF65-F5344CB8AC3E}">
        <p14:creationId xmlns:p14="http://schemas.microsoft.com/office/powerpoint/2010/main" val="160044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472967" y="304800"/>
            <a:ext cx="11031646" cy="6117021"/>
          </a:xfrm>
        </p:spPr>
        <p:txBody>
          <a:bodyPr>
            <a:noAutofit/>
          </a:bodyPr>
          <a:lstStyle/>
          <a:p>
            <a:r>
              <a:rPr lang="es-ES" sz="2800" b="1" dirty="0">
                <a:solidFill>
                  <a:schemeClr val="tx1"/>
                </a:solidFill>
                <a:latin typeface="Arial" panose="020B0604020202020204" pitchFamily="34" charset="0"/>
                <a:cs typeface="Arial" panose="020B0604020202020204" pitchFamily="34" charset="0"/>
              </a:rPr>
              <a:t>Crisis curativa</a:t>
            </a:r>
            <a:br>
              <a:rPr lang="es-ES" sz="2800" b="1" dirty="0">
                <a:solidFill>
                  <a:schemeClr val="tx1"/>
                </a:solidFill>
                <a:latin typeface="Arial" panose="020B0604020202020204" pitchFamily="34" charset="0"/>
                <a:cs typeface="Arial" panose="020B0604020202020204" pitchFamily="34" charset="0"/>
              </a:rPr>
            </a:br>
            <a:r>
              <a:rPr lang="es-ES" sz="2800" b="1" dirty="0">
                <a:solidFill>
                  <a:schemeClr val="tx1"/>
                </a:solidFill>
                <a:latin typeface="Arial" panose="020B0604020202020204" pitchFamily="34" charset="0"/>
                <a:cs typeface="Arial" panose="020B0604020202020204" pitchFamily="34" charset="0"/>
              </a:rPr>
              <a:t/>
            </a:r>
            <a:br>
              <a:rPr lang="es-ES" sz="2800" b="1" dirty="0">
                <a:solidFill>
                  <a:schemeClr val="tx1"/>
                </a:solidFill>
                <a:latin typeface="Arial" panose="020B0604020202020204" pitchFamily="34" charset="0"/>
                <a:cs typeface="Arial" panose="020B0604020202020204" pitchFamily="34" charset="0"/>
              </a:rPr>
            </a:br>
            <a:r>
              <a:rPr lang="es-ES" sz="2800" dirty="0">
                <a:solidFill>
                  <a:schemeClr val="tx1"/>
                </a:solidFill>
                <a:latin typeface="Arial" panose="020B0604020202020204" pitchFamily="34" charset="0"/>
                <a:cs typeface="Arial" panose="020B0604020202020204" pitchFamily="34" charset="0"/>
              </a:rPr>
              <a:t>Las crisis de desintoxicación por lo tanto son intentos curativos del organismo.</a:t>
            </a:r>
            <a:br>
              <a:rPr lang="es-ES" sz="2800" dirty="0">
                <a:solidFill>
                  <a:schemeClr val="tx1"/>
                </a:solidFill>
                <a:latin typeface="Arial" panose="020B0604020202020204" pitchFamily="34" charset="0"/>
                <a:cs typeface="Arial" panose="020B0604020202020204" pitchFamily="34" charset="0"/>
              </a:rPr>
            </a:br>
            <a:r>
              <a:rPr lang="es-ES" sz="2800" dirty="0">
                <a:solidFill>
                  <a:schemeClr val="tx1"/>
                </a:solidFill>
                <a:latin typeface="Arial" panose="020B0604020202020204" pitchFamily="34" charset="0"/>
                <a:cs typeface="Arial" panose="020B0604020202020204" pitchFamily="34" charset="0"/>
              </a:rPr>
              <a:t> </a:t>
            </a:r>
            <a:br>
              <a:rPr lang="es-ES" sz="2800" dirty="0">
                <a:solidFill>
                  <a:schemeClr val="tx1"/>
                </a:solidFill>
                <a:latin typeface="Arial" panose="020B0604020202020204" pitchFamily="34" charset="0"/>
                <a:cs typeface="Arial" panose="020B0604020202020204" pitchFamily="34" charset="0"/>
              </a:rPr>
            </a:br>
            <a:r>
              <a:rPr lang="es-ES" sz="2800" dirty="0">
                <a:solidFill>
                  <a:schemeClr val="tx1"/>
                </a:solidFill>
                <a:latin typeface="Arial" panose="020B0604020202020204" pitchFamily="34" charset="0"/>
                <a:cs typeface="Arial" panose="020B0604020202020204" pitchFamily="34" charset="0"/>
              </a:rPr>
              <a:t>No intentaremos, desde el Naturismo, tratar o eliminar el catarro o la diarrea, porque son esas reacciones, guiadas por la inteligencia del organismo, son </a:t>
            </a:r>
            <a:r>
              <a:rPr lang="es-ES" sz="2800" b="1" dirty="0">
                <a:solidFill>
                  <a:schemeClr val="tx1"/>
                </a:solidFill>
                <a:latin typeface="Arial" panose="020B0604020202020204" pitchFamily="34" charset="0"/>
                <a:cs typeface="Arial" panose="020B0604020202020204" pitchFamily="34" charset="0"/>
              </a:rPr>
              <a:t>las que verdaderamente nos curan.</a:t>
            </a:r>
            <a:r>
              <a:rPr lang="es-ES" sz="2800" dirty="0">
                <a:solidFill>
                  <a:schemeClr val="tx1"/>
                </a:solidFill>
                <a:latin typeface="Arial" panose="020B0604020202020204" pitchFamily="34" charset="0"/>
                <a:cs typeface="Arial" panose="020B0604020202020204" pitchFamily="34" charset="0"/>
              </a:rPr>
              <a:t/>
            </a:r>
            <a:br>
              <a:rPr lang="es-ES" sz="2800" dirty="0">
                <a:solidFill>
                  <a:schemeClr val="tx1"/>
                </a:solidFill>
                <a:latin typeface="Arial" panose="020B0604020202020204" pitchFamily="34" charset="0"/>
                <a:cs typeface="Arial" panose="020B0604020202020204" pitchFamily="34" charset="0"/>
              </a:rPr>
            </a:br>
            <a:r>
              <a:rPr lang="es-ES" sz="2800" dirty="0">
                <a:solidFill>
                  <a:schemeClr val="tx1"/>
                </a:solidFill>
                <a:latin typeface="Arial" panose="020B0604020202020204" pitchFamily="34" charset="0"/>
                <a:cs typeface="Arial" panose="020B0604020202020204" pitchFamily="34" charset="0"/>
              </a:rPr>
              <a:t/>
            </a:r>
            <a:br>
              <a:rPr lang="es-ES" sz="2800" dirty="0">
                <a:solidFill>
                  <a:schemeClr val="tx1"/>
                </a:solidFill>
                <a:latin typeface="Arial" panose="020B0604020202020204" pitchFamily="34" charset="0"/>
                <a:cs typeface="Arial" panose="020B0604020202020204" pitchFamily="34" charset="0"/>
              </a:rPr>
            </a:br>
            <a:r>
              <a:rPr lang="es-ES" sz="2800" dirty="0">
                <a:solidFill>
                  <a:schemeClr val="tx1"/>
                </a:solidFill>
                <a:latin typeface="Arial" panose="020B0604020202020204" pitchFamily="34" charset="0"/>
                <a:cs typeface="Arial" panose="020B0604020202020204" pitchFamily="34" charset="0"/>
              </a:rPr>
              <a:t/>
            </a:r>
            <a:br>
              <a:rPr lang="es-ES" sz="2800" dirty="0">
                <a:solidFill>
                  <a:schemeClr val="tx1"/>
                </a:solidFill>
                <a:latin typeface="Arial" panose="020B0604020202020204" pitchFamily="34" charset="0"/>
                <a:cs typeface="Arial" panose="020B0604020202020204" pitchFamily="34" charset="0"/>
              </a:rPr>
            </a:br>
            <a:r>
              <a:rPr lang="es-ES" sz="2800" dirty="0">
                <a:latin typeface="Arial" panose="020B0604020202020204" pitchFamily="34" charset="0"/>
                <a:cs typeface="Arial" panose="020B0604020202020204" pitchFamily="34" charset="0"/>
              </a:rPr>
              <a:t/>
            </a:r>
            <a:br>
              <a:rPr lang="es-ES" sz="2800" dirty="0">
                <a:latin typeface="Arial" panose="020B0604020202020204" pitchFamily="34" charset="0"/>
                <a:cs typeface="Arial" panose="020B0604020202020204" pitchFamily="34" charset="0"/>
              </a:rPr>
            </a:br>
            <a:endParaRPr lang="es-ES" sz="2800" dirty="0">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a:xfrm>
            <a:off x="472967" y="4777379"/>
            <a:ext cx="11382702" cy="1126283"/>
          </a:xfrm>
        </p:spPr>
        <p:txBody>
          <a:bodyPr/>
          <a:lstStyle/>
          <a:p>
            <a:r>
              <a:rPr lang="es-ES" sz="2800" b="1" i="1" dirty="0">
                <a:solidFill>
                  <a:schemeClr val="tx1"/>
                </a:solidFill>
                <a:latin typeface="Arial" panose="020B0604020202020204" pitchFamily="34" charset="0"/>
                <a:cs typeface="Arial" panose="020B0604020202020204" pitchFamily="34" charset="0"/>
              </a:rPr>
              <a:t>        Las crisis de desintoxicación por lo tanto son intentos</a:t>
            </a:r>
          </a:p>
          <a:p>
            <a:r>
              <a:rPr lang="es-ES" sz="2800" b="1" i="1" dirty="0">
                <a:solidFill>
                  <a:schemeClr val="tx1"/>
                </a:solidFill>
                <a:latin typeface="Arial" panose="020B0604020202020204" pitchFamily="34" charset="0"/>
                <a:cs typeface="Arial" panose="020B0604020202020204" pitchFamily="34" charset="0"/>
              </a:rPr>
              <a:t>          curativos del organismo.</a:t>
            </a:r>
          </a:p>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27697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992419" y="-300758"/>
            <a:ext cx="11367978" cy="4696911"/>
          </a:xfrm>
        </p:spPr>
        <p:txBody>
          <a:bodyPr>
            <a:noAutofit/>
          </a:bodyPr>
          <a:lstStyle/>
          <a:p>
            <a:r>
              <a:rPr lang="es-ES" sz="2000" b="1" dirty="0">
                <a:solidFill>
                  <a:schemeClr val="tx1"/>
                </a:solidFill>
                <a:latin typeface="Arial" panose="020B0604020202020204" pitchFamily="34" charset="0"/>
                <a:cs typeface="Arial" panose="020B0604020202020204" pitchFamily="34" charset="0"/>
              </a:rPr>
              <a:t>La enfermedad crónica</a:t>
            </a:r>
            <a:br>
              <a:rPr lang="es-ES" sz="2000" b="1" dirty="0">
                <a:solidFill>
                  <a:schemeClr val="tx1"/>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
            </a:r>
            <a:br>
              <a:rPr lang="es-ES" sz="2000" b="1"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Cuando con los diferentes y múltiples tratamientos impedimos la respuesta del cuerpo guiada</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por su propia inteligencia en forma de crisis de desintoxicación y regeneración, mal llamadas</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enfermedades agudas, </a:t>
            </a:r>
            <a:r>
              <a:rPr lang="es-ES" sz="2000" b="1" dirty="0">
                <a:solidFill>
                  <a:schemeClr val="tx1"/>
                </a:solidFill>
                <a:latin typeface="Arial" panose="020B0604020202020204" pitchFamily="34" charset="0"/>
                <a:cs typeface="Arial" panose="020B0604020202020204" pitchFamily="34" charset="0"/>
              </a:rPr>
              <a:t>“frenamos” el proceso curativo</a:t>
            </a:r>
            <a:r>
              <a:rPr lang="es-ES" sz="2000" dirty="0">
                <a:solidFill>
                  <a:schemeClr val="tx1"/>
                </a:solidFill>
                <a:latin typeface="Arial" panose="020B0604020202020204" pitchFamily="34" charset="0"/>
                <a:cs typeface="Arial" panose="020B0604020202020204" pitchFamily="34" charset="0"/>
              </a:rPr>
              <a:t>. Aparece la </a:t>
            </a:r>
            <a:r>
              <a:rPr lang="es-ES" sz="2000" b="1" dirty="0">
                <a:solidFill>
                  <a:schemeClr val="tx1"/>
                </a:solidFill>
                <a:latin typeface="Arial" panose="020B0604020202020204" pitchFamily="34" charset="0"/>
                <a:cs typeface="Arial" panose="020B0604020202020204" pitchFamily="34" charset="0"/>
              </a:rPr>
              <a:t>enfermedad crónica</a:t>
            </a:r>
            <a:r>
              <a:rPr lang="es-ES" sz="2000" dirty="0">
                <a:solidFill>
                  <a:schemeClr val="tx1"/>
                </a:solidFill>
                <a:latin typeface="Arial" panose="020B0604020202020204" pitchFamily="34" charset="0"/>
                <a:cs typeface="Arial" panose="020B0604020202020204" pitchFamily="34" charset="0"/>
              </a:rPr>
              <a:t>.</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Con el tiempo este mismo desequilibrio puede pasar a cualquier otro órgano del cuerpo, y</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cometiendo un grave error de diagnóstico lo consideraremos como otra enfermedad, como si</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nada tuviese que ver con el proceso anterior.</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Desgraciadamente, la persona sin hacer caso a los síntomas y lo que le indican, los trata con</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medicamentos, hasta conseguir silenciar al cuerpo. El organismo deja de sentir o disminuye su</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capacidad de sensación y sus protestas, mientras la enfermedad continúa.</a:t>
            </a:r>
          </a:p>
        </p:txBody>
      </p:sp>
      <p:sp>
        <p:nvSpPr>
          <p:cNvPr id="6" name="Subtítulo 5"/>
          <p:cNvSpPr>
            <a:spLocks noGrp="1"/>
          </p:cNvSpPr>
          <p:nvPr>
            <p:ph type="subTitle" idx="1"/>
          </p:nvPr>
        </p:nvSpPr>
        <p:spPr>
          <a:xfrm>
            <a:off x="2946565" y="5302896"/>
            <a:ext cx="8915399" cy="1126283"/>
          </a:xfrm>
        </p:spPr>
        <p:txBody>
          <a:bodyPr>
            <a:normAutofit/>
          </a:bodyPr>
          <a:lstStyle/>
          <a:p>
            <a:r>
              <a:rPr lang="es-ES" sz="3600" dirty="0">
                <a:solidFill>
                  <a:schemeClr val="tx1"/>
                </a:solidFill>
                <a:latin typeface="Arial" panose="020B0604020202020204" pitchFamily="34" charset="0"/>
                <a:cs typeface="Arial" panose="020B0604020202020204" pitchFamily="34" charset="0"/>
              </a:rPr>
              <a:t>de aquellos polvos vienen estos lodos</a:t>
            </a: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42204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694317" y="5723405"/>
            <a:ext cx="8915399" cy="1126283"/>
          </a:xfrm>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2" name="Título 1"/>
          <p:cNvSpPr>
            <a:spLocks noGrp="1"/>
          </p:cNvSpPr>
          <p:nvPr>
            <p:ph type="ctrTitle"/>
          </p:nvPr>
        </p:nvSpPr>
        <p:spPr/>
        <p:txBody>
          <a:bodyPr/>
          <a:lstStyle/>
          <a:p>
            <a:r>
              <a:rPr lang="es-ES" dirty="0"/>
              <a:t/>
            </a:r>
            <a:br>
              <a:rPr lang="es-ES" dirty="0"/>
            </a:br>
            <a:endParaRPr lang="es-ES" dirty="0"/>
          </a:p>
        </p:txBody>
      </p:sp>
      <p:sp>
        <p:nvSpPr>
          <p:cNvPr id="3" name="Rectángulo 2"/>
          <p:cNvSpPr/>
          <p:nvPr/>
        </p:nvSpPr>
        <p:spPr>
          <a:xfrm>
            <a:off x="399393" y="483476"/>
            <a:ext cx="10909737" cy="4524315"/>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Principios fundamentales de la Ley de </a:t>
            </a:r>
            <a:r>
              <a:rPr lang="es-ES" sz="2400" b="1" dirty="0" err="1">
                <a:latin typeface="Arial" panose="020B0604020202020204" pitchFamily="34" charset="0"/>
                <a:cs typeface="Arial" panose="020B0604020202020204" pitchFamily="34" charset="0"/>
              </a:rPr>
              <a:t>Hering</a:t>
            </a:r>
            <a:endParaRPr lang="es-ES" sz="2400" b="1" dirty="0">
              <a:latin typeface="Arial" panose="020B0604020202020204" pitchFamily="34" charset="0"/>
              <a:cs typeface="Arial" panose="020B0604020202020204" pitchFamily="34" charset="0"/>
            </a:endParaRPr>
          </a:p>
          <a:p>
            <a:endParaRPr lang="es-ES"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es-ES" sz="2400" dirty="0">
                <a:latin typeface="Arial" panose="020B0604020202020204" pitchFamily="34" charset="0"/>
                <a:cs typeface="Arial" panose="020B0604020202020204" pitchFamily="34" charset="0"/>
              </a:rPr>
              <a:t>“La mejora y la curación se producen desde dentro hacia fuera”</a:t>
            </a:r>
          </a:p>
          <a:p>
            <a:pPr>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s-ES" sz="2400" dirty="0">
                <a:latin typeface="Arial" panose="020B0604020202020204" pitchFamily="34" charset="0"/>
                <a:cs typeface="Arial" panose="020B0604020202020204" pitchFamily="34" charset="0"/>
              </a:rPr>
              <a:t>“Los síntomas desaparecen desde arriba hacia abajo”</a:t>
            </a:r>
          </a:p>
          <a:p>
            <a:pPr>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s-ES" sz="2400" dirty="0">
                <a:latin typeface="Arial" panose="020B0604020202020204" pitchFamily="34" charset="0"/>
                <a:cs typeface="Arial" panose="020B0604020202020204" pitchFamily="34" charset="0"/>
              </a:rPr>
              <a:t>“Las molestias van desde un órgano importante a otro menos importante”</a:t>
            </a:r>
          </a:p>
          <a:p>
            <a:pPr>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s-ES" sz="2400" dirty="0">
                <a:latin typeface="Arial" panose="020B0604020202020204" pitchFamily="34" charset="0"/>
                <a:cs typeface="Arial" panose="020B0604020202020204" pitchFamily="34" charset="0"/>
              </a:rPr>
              <a:t>“Los síntomas desaparecen en el orden inverso a su aparición”</a:t>
            </a:r>
          </a:p>
          <a:p>
            <a:pPr>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“La mejora y la curación se producen desde el interior del organismo hacia fuera”</a:t>
            </a:r>
            <a:endParaRPr lang="es-ES" sz="24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870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51642" y="1188029"/>
            <a:ext cx="10133590" cy="5353448"/>
          </a:xfrm>
        </p:spPr>
        <p:txBody>
          <a:bodyPr>
            <a:noAutofit/>
          </a:bodyPr>
          <a:lstStyle/>
          <a:p>
            <a:r>
              <a:rPr lang="es-ES" sz="3600" dirty="0">
                <a:solidFill>
                  <a:schemeClr val="tx1"/>
                </a:solidFill>
                <a:latin typeface="Arial" panose="020B0604020202020204" pitchFamily="34" charset="0"/>
                <a:cs typeface="Arial" panose="020B0604020202020204" pitchFamily="34" charset="0"/>
              </a:rPr>
              <a:t>OBJETIVOS</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Ser soberanos en nuestra salud</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Adquirir la confianza suficiente para empezar a</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utilizar la </a:t>
            </a:r>
            <a:r>
              <a:rPr lang="es-ES" sz="3600" dirty="0" err="1">
                <a:solidFill>
                  <a:schemeClr val="tx1"/>
                </a:solidFill>
                <a:latin typeface="Arial" panose="020B0604020202020204" pitchFamily="34" charset="0"/>
                <a:cs typeface="Arial" panose="020B0604020202020204" pitchFamily="34" charset="0"/>
              </a:rPr>
              <a:t>Naturopatía</a:t>
            </a: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Reflexionar sobre algunos aspectos clave de salud y enfermedad</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
            </a:r>
            <a:br>
              <a:rPr lang="es-ES" sz="3600" dirty="0">
                <a:solidFill>
                  <a:schemeClr val="tx1"/>
                </a:solidFill>
                <a:latin typeface="Arial" panose="020B0604020202020204" pitchFamily="34" charset="0"/>
                <a:cs typeface="Arial" panose="020B0604020202020204" pitchFamily="34" charset="0"/>
              </a:rPr>
            </a:br>
            <a:r>
              <a:rPr lang="es-ES" sz="3600" dirty="0">
                <a:solidFill>
                  <a:schemeClr val="tx1"/>
                </a:solidFill>
                <a:latin typeface="Arial" panose="020B0604020202020204" pitchFamily="34" charset="0"/>
                <a:cs typeface="Arial" panose="020B0604020202020204" pitchFamily="34" charset="0"/>
              </a:rPr>
              <a:t>Conocer los remedios Naturistas más frecuentemente </a:t>
            </a:r>
            <a:br>
              <a:rPr lang="es-ES" sz="3600" dirty="0">
                <a:solidFill>
                  <a:schemeClr val="tx1"/>
                </a:solidFill>
                <a:latin typeface="Arial" panose="020B0604020202020204" pitchFamily="34" charset="0"/>
                <a:cs typeface="Arial" panose="020B0604020202020204" pitchFamily="34" charset="0"/>
              </a:rPr>
            </a:br>
            <a:endParaRPr lang="es-ES" sz="3600" dirty="0">
              <a:solidFill>
                <a:schemeClr val="tx1"/>
              </a:solidFill>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p:txBody>
          <a:bodyPr>
            <a:normAutofit/>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11941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3A3358-9BA3-ABE7-1F1E-B5AE751C0FCD}"/>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F2A2E28A-91F0-BB86-3185-C272950990E7}"/>
              </a:ext>
            </a:extLst>
          </p:cNvPr>
          <p:cNvSpPr>
            <a:spLocks noGrp="1"/>
          </p:cNvSpPr>
          <p:nvPr>
            <p:ph type="ctrTitle"/>
          </p:nvPr>
        </p:nvSpPr>
        <p:spPr>
          <a:xfrm>
            <a:off x="1080655" y="0"/>
            <a:ext cx="10423957" cy="2933205"/>
          </a:xfrm>
        </p:spPr>
        <p:txBody>
          <a:bodyPr>
            <a:normAutofit/>
          </a:bodyPr>
          <a:lstStyle/>
          <a:p>
            <a:r>
              <a:rPr lang="es-ES" sz="6000" dirty="0"/>
              <a:t>¿Que hacer </a:t>
            </a:r>
            <a:r>
              <a:rPr lang="es-ES" sz="6000" dirty="0" smtClean="0"/>
              <a:t>cuando </a:t>
            </a:r>
            <a:r>
              <a:rPr lang="es-ES" sz="6000" dirty="0"/>
              <a:t>empiezo a tener síntomas ?</a:t>
            </a:r>
            <a:r>
              <a:rPr lang="es-ES" dirty="0"/>
              <a:t/>
            </a:r>
            <a:br>
              <a:rPr lang="es-ES" dirty="0"/>
            </a:br>
            <a:endParaRPr lang="es-ES" dirty="0"/>
          </a:p>
        </p:txBody>
      </p:sp>
      <p:sp>
        <p:nvSpPr>
          <p:cNvPr id="6" name="Subtítulo 5">
            <a:extLst>
              <a:ext uri="{FF2B5EF4-FFF2-40B4-BE49-F238E27FC236}">
                <a16:creationId xmlns:a16="http://schemas.microsoft.com/office/drawing/2014/main" xmlns="" id="{B3F6AE23-DE34-66B5-3DE9-EB3B7CAE99D8}"/>
              </a:ext>
            </a:extLst>
          </p:cNvPr>
          <p:cNvSpPr>
            <a:spLocks noGrp="1"/>
          </p:cNvSpPr>
          <p:nvPr>
            <p:ph type="subTitle" idx="1"/>
          </p:nvPr>
        </p:nvSpPr>
        <p:spPr/>
        <p:txBody>
          <a:bodyPr/>
          <a:lstStyle/>
          <a:p>
            <a:endParaRPr lang="es-ES"/>
          </a:p>
        </p:txBody>
      </p:sp>
      <p:sp>
        <p:nvSpPr>
          <p:cNvPr id="7" name="CuadroTexto 6">
            <a:extLst>
              <a:ext uri="{FF2B5EF4-FFF2-40B4-BE49-F238E27FC236}">
                <a16:creationId xmlns:a16="http://schemas.microsoft.com/office/drawing/2014/main" xmlns="" id="{3F1945FD-70A4-DE18-96CF-B0CCBCDA6D5C}"/>
              </a:ext>
            </a:extLst>
          </p:cNvPr>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3074" name="Picture 2" descr="joven rascándose la cabeza 14565032 Foto de stock en Vecteezy">
            <a:extLst>
              <a:ext uri="{FF2B5EF4-FFF2-40B4-BE49-F238E27FC236}">
                <a16:creationId xmlns:a16="http://schemas.microsoft.com/office/drawing/2014/main" xmlns="" id="{FD30186F-0124-B45A-225F-85D3DA90F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68778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2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2589214" y="354465"/>
            <a:ext cx="6320324" cy="712336"/>
          </a:xfrm>
        </p:spPr>
        <p:txBody>
          <a:bodyPr>
            <a:normAutofit fontScale="90000"/>
          </a:bodyPr>
          <a:lstStyle/>
          <a:p>
            <a:r>
              <a:rPr lang="es-ES" dirty="0"/>
              <a:t>         </a:t>
            </a:r>
            <a:r>
              <a:rPr lang="es-ES" b="1" i="1" dirty="0"/>
              <a:t>A Y U N O</a:t>
            </a:r>
          </a:p>
        </p:txBody>
      </p:sp>
      <p:sp>
        <p:nvSpPr>
          <p:cNvPr id="6" name="Subtítulo 5"/>
          <p:cNvSpPr>
            <a:spLocks noGrp="1"/>
          </p:cNvSpPr>
          <p:nvPr>
            <p:ph type="subTitle" idx="1"/>
          </p:nvPr>
        </p:nvSpPr>
        <p:spPr/>
        <p:txBody>
          <a:bodyPr/>
          <a:lstStyle/>
          <a:p>
            <a:endParaRPr lang="es-ES"/>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4098" name="Picture 2" descr="El ayuno intermitente y las enfermedades cardiovasculares: una revisión de  enorme relevancia - Fundación Iberoamericana de Nutri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483" y="1308802"/>
            <a:ext cx="8331932" cy="554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35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2" name="Rectángulo 1"/>
          <p:cNvSpPr/>
          <p:nvPr/>
        </p:nvSpPr>
        <p:spPr>
          <a:xfrm>
            <a:off x="365761" y="256032"/>
            <a:ext cx="16325448" cy="923330"/>
          </a:xfrm>
          <a:prstGeom prst="rect">
            <a:avLst/>
          </a:prstGeom>
        </p:spPr>
        <p:txBody>
          <a:bodyPr wrap="square">
            <a:spAutoFit/>
          </a:bodyPr>
          <a:lstStyle/>
          <a:p>
            <a:r>
              <a:rPr lang="es-ES" sz="4800" b="1" dirty="0" err="1" smtClean="0">
                <a:latin typeface="Karla"/>
              </a:rPr>
              <a:t>Monodieta</a:t>
            </a:r>
            <a:r>
              <a:rPr lang="es-ES" sz="4800" b="1" dirty="0" smtClean="0">
                <a:latin typeface="Karla"/>
              </a:rPr>
              <a:t> </a:t>
            </a:r>
            <a:r>
              <a:rPr lang="es-ES" sz="4800" b="1" dirty="0">
                <a:latin typeface="Karla"/>
              </a:rPr>
              <a:t>de manzana, plátano, etc</a:t>
            </a:r>
            <a:r>
              <a:rPr lang="es-ES" sz="5400" b="1" dirty="0">
                <a:latin typeface="Karla"/>
              </a:rPr>
              <a:t>.</a:t>
            </a:r>
            <a:r>
              <a:rPr lang="es-ES" dirty="0">
                <a:solidFill>
                  <a:srgbClr val="000000"/>
                </a:solidFill>
                <a:latin typeface="Karla"/>
              </a:rPr>
              <a:t> </a:t>
            </a:r>
            <a:endParaRPr lang="es-ES" b="0" i="0" dirty="0">
              <a:solidFill>
                <a:srgbClr val="000000"/>
              </a:solidFill>
              <a:effectLst/>
              <a:latin typeface="Karla"/>
            </a:endParaRPr>
          </a:p>
        </p:txBody>
      </p:sp>
      <p:pic>
        <p:nvPicPr>
          <p:cNvPr id="5122" name="Picture 2" descr="Monodieta desintoxicante de manzanas ver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1114746"/>
            <a:ext cx="4977257" cy="2799707"/>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Las uvas, más allá del vino | El Correo"/>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4" descr="Las uvas, más allá del vino | El Correo"/>
          <p:cNvSpPr>
            <a:spLocks noGrp="1" noChangeAspect="1" noChangeArrowheads="1"/>
          </p:cNvSpPr>
          <p:nvPr>
            <p:ph type="subTitle" idx="1"/>
          </p:nvPr>
        </p:nvSpPr>
        <p:spPr bwMode="auto">
          <a:xfrm>
            <a:off x="6161469" y="10406331"/>
            <a:ext cx="7098837" cy="896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5136" name="Picture 16" descr="El poder de... La uvas - El Poder del Consumi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1278943"/>
            <a:ext cx="4985185" cy="311574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El poder de... La piña - El Poder del Consumi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415" y="3964226"/>
            <a:ext cx="4550537" cy="284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03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37883" y="268942"/>
            <a:ext cx="10966730" cy="935914"/>
          </a:xfrm>
        </p:spPr>
        <p:txBody>
          <a:bodyPr>
            <a:normAutofit/>
          </a:bodyPr>
          <a:lstStyle/>
          <a:p>
            <a:r>
              <a:rPr lang="es-ES" sz="4400" dirty="0">
                <a:solidFill>
                  <a:schemeClr val="tx1"/>
                </a:solidFill>
                <a:latin typeface="Arial" panose="020B0604020202020204" pitchFamily="34" charset="0"/>
                <a:cs typeface="Arial" panose="020B0604020202020204" pitchFamily="34" charset="0"/>
              </a:rPr>
              <a:t>Suplementación alimentaria diaria</a:t>
            </a:r>
          </a:p>
        </p:txBody>
      </p:sp>
      <p:sp>
        <p:nvSpPr>
          <p:cNvPr id="6" name="Subtítulo 5"/>
          <p:cNvSpPr>
            <a:spLocks noGrp="1"/>
          </p:cNvSpPr>
          <p:nvPr>
            <p:ph type="subTitle" idx="1"/>
          </p:nvPr>
        </p:nvSpPr>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4098" name="Picture 2" descr="Resultado de imagen de ajo neg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634" y="3511555"/>
            <a:ext cx="3231392" cy="25316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pol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974" y="1341138"/>
            <a:ext cx="2743242" cy="18299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de jalea r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806" y="1310907"/>
            <a:ext cx="3232586" cy="18183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de levadura de cerve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247" y="3543994"/>
            <a:ext cx="3515578" cy="251532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n de yogur ecológi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518" y="3543994"/>
            <a:ext cx="2617369" cy="253164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sultado de imagen de aceite de coco Dr B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0598" y="3543994"/>
            <a:ext cx="3401402" cy="25510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de mi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786" y="1311663"/>
            <a:ext cx="2547199" cy="185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04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075724" y="462455"/>
            <a:ext cx="8915399" cy="2270235"/>
          </a:xfrm>
        </p:spPr>
        <p:txBody>
          <a:bodyPr>
            <a:normAutofit fontScale="90000"/>
          </a:bodyPr>
          <a:lstStyle/>
          <a:p>
            <a:r>
              <a:rPr lang="es-ES" sz="4400" dirty="0">
                <a:solidFill>
                  <a:schemeClr val="tx1"/>
                </a:solidFill>
                <a:latin typeface="Arial" panose="020B0604020202020204" pitchFamily="34" charset="0"/>
                <a:cs typeface="Arial" panose="020B0604020202020204" pitchFamily="34" charset="0"/>
              </a:rPr>
              <a:t>Suplementos Nutricionales </a:t>
            </a:r>
            <a:r>
              <a:rPr lang="es-ES" sz="4400" dirty="0" smtClean="0">
                <a:solidFill>
                  <a:schemeClr val="tx1"/>
                </a:solidFill>
                <a:latin typeface="Arial" panose="020B0604020202020204" pitchFamily="34" charset="0"/>
                <a:cs typeface="Arial" panose="020B0604020202020204" pitchFamily="34" charset="0"/>
              </a:rPr>
              <a:t>Básicos</a:t>
            </a:r>
            <a:r>
              <a:rPr lang="es-ES" dirty="0" smtClean="0">
                <a:solidFill>
                  <a:schemeClr val="tx1"/>
                </a:solidFill>
                <a:latin typeface="Arial" panose="020B0604020202020204" pitchFamily="34" charset="0"/>
                <a:cs typeface="Arial" panose="020B0604020202020204" pitchFamily="34" charset="0"/>
              </a:rPr>
              <a:t>.</a:t>
            </a:r>
            <a:r>
              <a:rPr lang="es-ES" dirty="0"/>
              <a:t/>
            </a:r>
            <a:br>
              <a:rPr lang="es-ES" dirty="0"/>
            </a:br>
            <a:r>
              <a:rPr lang="es-ES" dirty="0"/>
              <a:t/>
            </a:r>
            <a:br>
              <a:rPr lang="es-ES" dirty="0"/>
            </a:br>
            <a:endParaRPr lang="es-ES" dirty="0"/>
          </a:p>
        </p:txBody>
      </p:sp>
      <p:sp>
        <p:nvSpPr>
          <p:cNvPr id="6" name="Subtítulo 5"/>
          <p:cNvSpPr>
            <a:spLocks noGrp="1"/>
          </p:cNvSpPr>
          <p:nvPr>
            <p:ph type="subTitle" idx="1"/>
          </p:nvPr>
        </p:nvSpPr>
        <p:spPr>
          <a:xfrm>
            <a:off x="5899973" y="10835945"/>
            <a:ext cx="2084838" cy="570984"/>
          </a:xfrm>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6152" name="Picture 8" descr="Resultado de imagen de vitamina C en polvo Lam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84" y="1183301"/>
            <a:ext cx="2233911" cy="2270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laray Vitamina D3 +K2 4000UI 120caps | PromoF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265" y="3784573"/>
            <a:ext cx="3140662" cy="29427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 Zinc 【 LAMBERTS】✓ - Herbolario Ros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155" y="1183302"/>
            <a:ext cx="2715102" cy="27151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olaray Selenium 200 mcg | Selenio | 90 VegCaps : Amazon.es: Salud y  cuidado perso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0633" y="1183301"/>
            <a:ext cx="2899294" cy="26012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Nuez de Brasil: propiedades, para qué sirve y cómo consumir - Tua Saú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7072" y="1381549"/>
            <a:ext cx="3088482" cy="20605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Vitamina A 3000 Mcg 60 cápsulas Solaray | Herbolario Navar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960" y="3442146"/>
            <a:ext cx="2622272" cy="25524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Lamberts Aceite de Prímula Puro 1000mg 90 Cápsul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5232" y="3453537"/>
            <a:ext cx="2715102" cy="32738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amberts MagAsorb Citrato de Magnesio 150mg 60 Comprimid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2557" y="3992077"/>
            <a:ext cx="2353163" cy="273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22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6329825" y="10785119"/>
            <a:ext cx="2845498" cy="613088"/>
          </a:xfrm>
        </p:spPr>
        <p:txBody>
          <a:bodyPr>
            <a:normAutofit fontScale="90000"/>
          </a:bodyPr>
          <a:lstStyle/>
          <a:p>
            <a:endParaRPr lang="es-ES" dirty="0"/>
          </a:p>
        </p:txBody>
      </p:sp>
      <p:sp>
        <p:nvSpPr>
          <p:cNvPr id="6" name="Subtítulo 5"/>
          <p:cNvSpPr>
            <a:spLocks noGrp="1"/>
          </p:cNvSpPr>
          <p:nvPr>
            <p:ph type="subTitle" idx="1"/>
          </p:nvPr>
        </p:nvSpPr>
        <p:spPr/>
        <p:txBody>
          <a:bodyPr/>
          <a:lstStyle/>
          <a:p>
            <a:endParaRPr lang="es-ES"/>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2050" name="Picture 2" descr="NAC (N-Acetil Cisteína) 600 mg, Aminoácido no esencial Lamb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510" y="2875064"/>
            <a:ext cx="1871123" cy="3617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tri-Plus Líqu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717" y="2717283"/>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Resultado de imagen de labcatal co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9435" y="946665"/>
            <a:ext cx="2549918" cy="25499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Resultado de imagen de labcatal co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20" y="601725"/>
            <a:ext cx="3290447" cy="19319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Resultado de imagen de manganeso cobre labca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490" y="206613"/>
            <a:ext cx="3042159" cy="30421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Resultado de imagen de plata coloid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5221" y="4267097"/>
            <a:ext cx="2252193" cy="22521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VOGEL Echinaforce gotas 100 m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8936" y="3496583"/>
            <a:ext cx="3030700" cy="3030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Resultado de imagen de perlas ajo solgar bland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739" y="2875064"/>
            <a:ext cx="2142646" cy="28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59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4C7A19-7BA4-762E-5757-8F360FF460AA}"/>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61169B5F-D370-73AA-8871-65A410038C35}"/>
              </a:ext>
            </a:extLst>
          </p:cNvPr>
          <p:cNvSpPr>
            <a:spLocks noGrp="1"/>
          </p:cNvSpPr>
          <p:nvPr>
            <p:ph type="ctrTitle"/>
          </p:nvPr>
        </p:nvSpPr>
        <p:spPr>
          <a:xfrm>
            <a:off x="6966856" y="4194310"/>
            <a:ext cx="4537756" cy="2812131"/>
          </a:xfrm>
        </p:spPr>
        <p:txBody>
          <a:bodyPr>
            <a:normAutofit fontScale="90000"/>
          </a:bodyPr>
          <a:lstStyle/>
          <a:p>
            <a:r>
              <a:rPr lang="es-ES" b="0" i="1" dirty="0" err="1">
                <a:solidFill>
                  <a:srgbClr val="60554A"/>
                </a:solidFill>
                <a:effectLst/>
                <a:latin typeface="Source serif pro" panose="020F0502020204030204" pitchFamily="18" charset="0"/>
              </a:rPr>
              <a:t>Ganoderma</a:t>
            </a:r>
            <a:r>
              <a:rPr lang="es-ES" b="0" i="1" dirty="0">
                <a:solidFill>
                  <a:srgbClr val="60554A"/>
                </a:solidFill>
                <a:effectLst/>
                <a:latin typeface="Source serif pro" panose="020F0502020204030204" pitchFamily="18" charset="0"/>
              </a:rPr>
              <a:t> </a:t>
            </a:r>
            <a:r>
              <a:rPr lang="es-ES" b="0" i="1" dirty="0" err="1">
                <a:solidFill>
                  <a:srgbClr val="60554A"/>
                </a:solidFill>
                <a:effectLst/>
                <a:latin typeface="Source serif pro" panose="020F0502020204030204" pitchFamily="18" charset="0"/>
              </a:rPr>
              <a:t>lucidum</a:t>
            </a:r>
            <a:r>
              <a:rPr lang="es-ES" b="0" i="0" dirty="0">
                <a:solidFill>
                  <a:srgbClr val="FFFFFF"/>
                </a:solidFill>
                <a:effectLst/>
                <a:latin typeface="Source serif pro" panose="020F0502020204030204" pitchFamily="18" charset="0"/>
              </a:rPr>
              <a:t/>
            </a:r>
            <a:br>
              <a:rPr lang="es-ES" b="0" i="0" dirty="0">
                <a:solidFill>
                  <a:srgbClr val="FFFFFF"/>
                </a:solidFill>
                <a:effectLst/>
                <a:latin typeface="Source serif pro" panose="020F0502020204030204" pitchFamily="18" charset="0"/>
              </a:rPr>
            </a:br>
            <a:r>
              <a:rPr lang="es-ES" b="1" i="0" cap="all" dirty="0">
                <a:solidFill>
                  <a:schemeClr val="tx1"/>
                </a:solidFill>
                <a:effectLst/>
                <a:latin typeface="Source sans pro" panose="020B0503030403020204" pitchFamily="34" charset="0"/>
              </a:rPr>
              <a:t>REISHI</a:t>
            </a:r>
            <a:r>
              <a:rPr lang="es-ES" b="1" i="0" cap="all" dirty="0">
                <a:solidFill>
                  <a:srgbClr val="FFFFFF"/>
                </a:solidFill>
                <a:effectLst/>
                <a:latin typeface="Source sans pro" panose="020B0503030403020204" pitchFamily="34" charset="0"/>
              </a:rPr>
              <a:t/>
            </a:r>
            <a:br>
              <a:rPr lang="es-ES" b="1" i="0" cap="all" dirty="0">
                <a:solidFill>
                  <a:srgbClr val="FFFFFF"/>
                </a:solidFill>
                <a:effectLst/>
                <a:latin typeface="Source sans pro" panose="020B0503030403020204" pitchFamily="34" charset="0"/>
              </a:rPr>
            </a:br>
            <a:endParaRPr lang="es-ES" dirty="0"/>
          </a:p>
        </p:txBody>
      </p:sp>
      <p:sp>
        <p:nvSpPr>
          <p:cNvPr id="6" name="Subtítulo 5">
            <a:extLst>
              <a:ext uri="{FF2B5EF4-FFF2-40B4-BE49-F238E27FC236}">
                <a16:creationId xmlns:a16="http://schemas.microsoft.com/office/drawing/2014/main" xmlns="" id="{0A8A5227-8019-C3D2-A570-F3F7C3A06463}"/>
              </a:ext>
            </a:extLst>
          </p:cNvPr>
          <p:cNvSpPr>
            <a:spLocks noGrp="1"/>
          </p:cNvSpPr>
          <p:nvPr>
            <p:ph type="subTitle" idx="1"/>
          </p:nvPr>
        </p:nvSpPr>
        <p:spPr>
          <a:xfrm>
            <a:off x="687388" y="3978235"/>
            <a:ext cx="4537756" cy="2348994"/>
          </a:xfrm>
        </p:spPr>
        <p:txBody>
          <a:bodyPr/>
          <a:lstStyle/>
          <a:p>
            <a:r>
              <a:rPr lang="es-ES" b="1" i="0" dirty="0">
                <a:solidFill>
                  <a:srgbClr val="85871B"/>
                </a:solidFill>
                <a:effectLst/>
                <a:latin typeface="Lora" pitchFamily="2" charset="0"/>
              </a:rPr>
              <a:t>Cola de pavo, </a:t>
            </a:r>
            <a:r>
              <a:rPr lang="es-ES" b="1" i="0" dirty="0" err="1">
                <a:solidFill>
                  <a:srgbClr val="85871B"/>
                </a:solidFill>
                <a:effectLst/>
                <a:latin typeface="Lora" pitchFamily="2" charset="0"/>
              </a:rPr>
              <a:t>Trametes</a:t>
            </a:r>
            <a:r>
              <a:rPr lang="es-ES" b="1" i="0" dirty="0">
                <a:solidFill>
                  <a:srgbClr val="85871B"/>
                </a:solidFill>
                <a:effectLst/>
                <a:latin typeface="Lora" pitchFamily="2" charset="0"/>
              </a:rPr>
              <a:t> </a:t>
            </a:r>
            <a:r>
              <a:rPr lang="es-ES" b="1" i="0" dirty="0" err="1">
                <a:solidFill>
                  <a:srgbClr val="85871B"/>
                </a:solidFill>
                <a:effectLst/>
                <a:latin typeface="Lora" pitchFamily="2" charset="0"/>
              </a:rPr>
              <a:t>versicolor</a:t>
            </a:r>
            <a:r>
              <a:rPr lang="es-ES" b="1" i="0" dirty="0">
                <a:solidFill>
                  <a:srgbClr val="85871B"/>
                </a:solidFill>
                <a:effectLst/>
                <a:latin typeface="Lora" pitchFamily="2" charset="0"/>
              </a:rPr>
              <a:t>, </a:t>
            </a:r>
            <a:r>
              <a:rPr lang="es-ES" b="1" i="0" dirty="0" err="1">
                <a:solidFill>
                  <a:srgbClr val="85871B"/>
                </a:solidFill>
                <a:effectLst/>
                <a:latin typeface="Lora" pitchFamily="2" charset="0"/>
              </a:rPr>
              <a:t>Coriolus</a:t>
            </a:r>
            <a:r>
              <a:rPr lang="es-ES" b="1" i="0" dirty="0">
                <a:solidFill>
                  <a:srgbClr val="85871B"/>
                </a:solidFill>
                <a:effectLst/>
                <a:latin typeface="Lora" pitchFamily="2" charset="0"/>
              </a:rPr>
              <a:t>, el hongo </a:t>
            </a:r>
            <a:r>
              <a:rPr lang="es-ES" b="1" i="0" dirty="0" err="1">
                <a:solidFill>
                  <a:srgbClr val="85871B"/>
                </a:solidFill>
                <a:effectLst/>
                <a:latin typeface="Lora" pitchFamily="2" charset="0"/>
              </a:rPr>
              <a:t>arcoiris</a:t>
            </a:r>
            <a:endParaRPr lang="es-ES" b="1" i="0" dirty="0">
              <a:solidFill>
                <a:srgbClr val="85871B"/>
              </a:solidFill>
              <a:effectLst/>
              <a:latin typeface="Lora" pitchFamily="2" charset="0"/>
            </a:endParaRPr>
          </a:p>
          <a:p>
            <a:endParaRPr lang="es-ES" dirty="0"/>
          </a:p>
        </p:txBody>
      </p:sp>
      <p:sp>
        <p:nvSpPr>
          <p:cNvPr id="7" name="CuadroTexto 6">
            <a:extLst>
              <a:ext uri="{FF2B5EF4-FFF2-40B4-BE49-F238E27FC236}">
                <a16:creationId xmlns:a16="http://schemas.microsoft.com/office/drawing/2014/main" xmlns="" id="{B687D6F9-BA76-08ED-6233-6C94F71E4FBA}"/>
              </a:ext>
            </a:extLst>
          </p:cNvPr>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1030" name="Picture 6" descr="undefined">
            <a:extLst>
              <a:ext uri="{FF2B5EF4-FFF2-40B4-BE49-F238E27FC236}">
                <a16:creationId xmlns:a16="http://schemas.microsoft.com/office/drawing/2014/main" xmlns="" id="{7E274620-F56B-5B1D-B514-117AFE0D2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836" y="314695"/>
            <a:ext cx="4675534" cy="3506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riolus - cola de pavo - trametes versicolor - la casa de las setas">
            <a:extLst>
              <a:ext uri="{FF2B5EF4-FFF2-40B4-BE49-F238E27FC236}">
                <a16:creationId xmlns:a16="http://schemas.microsoft.com/office/drawing/2014/main" xmlns="" id="{E81106CB-6EF6-E3E3-918E-CDD8599E3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81" y="288127"/>
            <a:ext cx="4701622" cy="358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50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endParaRPr lang="es-ES" dirty="0"/>
          </a:p>
        </p:txBody>
      </p:sp>
      <p:sp>
        <p:nvSpPr>
          <p:cNvPr id="6" name="Subtítulo 5"/>
          <p:cNvSpPr>
            <a:spLocks noGrp="1"/>
          </p:cNvSpPr>
          <p:nvPr>
            <p:ph type="subTitle" idx="1"/>
          </p:nvPr>
        </p:nvSpPr>
        <p:spPr/>
        <p:txBody>
          <a:bodyPr/>
          <a:lstStyle/>
          <a:p>
            <a:endParaRPr lang="es-ES"/>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8" name="Picture 6" descr="Resultado de imagen de Po-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8" y="1148054"/>
            <a:ext cx="1648713" cy="3764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sultado de imagen de intersa aceites esenciales phytore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56" y="3030146"/>
            <a:ext cx="4126030" cy="342237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otografía Protectium pectoral adul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86" y="202389"/>
            <a:ext cx="5515952" cy="625013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mprar RAVINTSARA 5 ML ESENTIAL AROMS INTERSA online">
            <a:extLst>
              <a:ext uri="{FF2B5EF4-FFF2-40B4-BE49-F238E27FC236}">
                <a16:creationId xmlns:a16="http://schemas.microsoft.com/office/drawing/2014/main" xmlns="" id="{B8923B83-273A-FB62-3464-27D73F988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241" y="130609"/>
            <a:ext cx="3252547" cy="32525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laray - Aceite de orégano 150 mg - 60 comprimid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556" y="157380"/>
            <a:ext cx="2664828" cy="310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3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710005" y="75305"/>
            <a:ext cx="10794608" cy="1344704"/>
          </a:xfrm>
        </p:spPr>
        <p:txBody>
          <a:bodyPr/>
          <a:lstStyle/>
          <a:p>
            <a:r>
              <a:rPr lang="es-ES" sz="4800" dirty="0">
                <a:solidFill>
                  <a:schemeClr val="tx1"/>
                </a:solidFill>
                <a:latin typeface="Arial" panose="020B0604020202020204" pitchFamily="34" charset="0"/>
                <a:cs typeface="Arial" panose="020B0604020202020204" pitchFamily="34" charset="0"/>
              </a:rPr>
              <a:t>Infusiones</a:t>
            </a:r>
            <a:r>
              <a:rPr lang="es-ES" dirty="0"/>
              <a:t> </a:t>
            </a:r>
          </a:p>
        </p:txBody>
      </p:sp>
      <p:sp>
        <p:nvSpPr>
          <p:cNvPr id="6" name="Subtítulo 5"/>
          <p:cNvSpPr>
            <a:spLocks noGrp="1"/>
          </p:cNvSpPr>
          <p:nvPr>
            <p:ph type="subTitle" idx="1"/>
          </p:nvPr>
        </p:nvSpPr>
        <p:spPr>
          <a:xfrm>
            <a:off x="2560319" y="1420009"/>
            <a:ext cx="2958353" cy="4483653"/>
          </a:xfrm>
        </p:spPr>
        <p:txBody>
          <a:bodyPr>
            <a:normAutofit lnSpcReduction="10000"/>
          </a:bodyPr>
          <a:lstStyle/>
          <a:p>
            <a:r>
              <a:rPr lang="es-ES" sz="2000" b="1" dirty="0">
                <a:solidFill>
                  <a:srgbClr val="FF0000"/>
                </a:solidFill>
                <a:latin typeface="Arial" panose="020B0604020202020204" pitchFamily="34" charset="0"/>
                <a:cs typeface="Arial" panose="020B0604020202020204" pitchFamily="34" charset="0"/>
              </a:rPr>
              <a:t>Tomillo </a:t>
            </a:r>
            <a:r>
              <a:rPr lang="es-ES" sz="2000" b="1" dirty="0">
                <a:solidFill>
                  <a:schemeClr val="tx1"/>
                </a:solidFill>
                <a:latin typeface="Arial" panose="020B0604020202020204" pitchFamily="34" charset="0"/>
                <a:cs typeface="Arial" panose="020B0604020202020204" pitchFamily="34" charset="0"/>
              </a:rPr>
              <a:t> </a:t>
            </a:r>
          </a:p>
          <a:p>
            <a:r>
              <a:rPr lang="es-ES" sz="2000" b="1" dirty="0">
                <a:solidFill>
                  <a:schemeClr val="tx1"/>
                </a:solidFill>
                <a:latin typeface="Arial" panose="020B0604020202020204" pitchFamily="34" charset="0"/>
                <a:cs typeface="Arial" panose="020B0604020202020204" pitchFamily="34" charset="0"/>
              </a:rPr>
              <a:t>Romeo</a:t>
            </a:r>
          </a:p>
          <a:p>
            <a:r>
              <a:rPr lang="es-ES" sz="2000" b="1" dirty="0">
                <a:solidFill>
                  <a:schemeClr val="tx1"/>
                </a:solidFill>
                <a:latin typeface="Arial" panose="020B0604020202020204" pitchFamily="34" charset="0"/>
                <a:cs typeface="Arial" panose="020B0604020202020204" pitchFamily="34" charset="0"/>
              </a:rPr>
              <a:t>Anís Estrellado</a:t>
            </a:r>
          </a:p>
          <a:p>
            <a:r>
              <a:rPr lang="es-ES" sz="2000" b="1" dirty="0">
                <a:solidFill>
                  <a:schemeClr val="tx1"/>
                </a:solidFill>
                <a:latin typeface="Arial" panose="020B0604020202020204" pitchFamily="34" charset="0"/>
                <a:cs typeface="Arial" panose="020B0604020202020204" pitchFamily="34" charset="0"/>
              </a:rPr>
              <a:t>Malva </a:t>
            </a:r>
          </a:p>
          <a:p>
            <a:r>
              <a:rPr lang="es-ES" sz="2000" b="1" dirty="0">
                <a:solidFill>
                  <a:schemeClr val="tx1"/>
                </a:solidFill>
                <a:latin typeface="Arial" panose="020B0604020202020204" pitchFamily="34" charset="0"/>
                <a:cs typeface="Arial" panose="020B0604020202020204" pitchFamily="34" charset="0"/>
              </a:rPr>
              <a:t>Hinojo </a:t>
            </a:r>
          </a:p>
          <a:p>
            <a:r>
              <a:rPr lang="es-ES" sz="2000" b="1" dirty="0">
                <a:solidFill>
                  <a:schemeClr val="tx1"/>
                </a:solidFill>
                <a:latin typeface="Arial" panose="020B0604020202020204" pitchFamily="34" charset="0"/>
                <a:cs typeface="Arial" panose="020B0604020202020204" pitchFamily="34" charset="0"/>
              </a:rPr>
              <a:t>Orégano</a:t>
            </a:r>
          </a:p>
          <a:p>
            <a:r>
              <a:rPr lang="es-ES" sz="2000" b="1" dirty="0">
                <a:solidFill>
                  <a:srgbClr val="FF0000"/>
                </a:solidFill>
                <a:latin typeface="Arial" panose="020B0604020202020204" pitchFamily="34" charset="0"/>
                <a:cs typeface="Arial" panose="020B0604020202020204" pitchFamily="34" charset="0"/>
              </a:rPr>
              <a:t>Sauco</a:t>
            </a:r>
          </a:p>
          <a:p>
            <a:r>
              <a:rPr lang="es-ES" sz="2000" b="1" dirty="0">
                <a:solidFill>
                  <a:schemeClr val="tx1"/>
                </a:solidFill>
                <a:latin typeface="Arial" panose="020B0604020202020204" pitchFamily="34" charset="0"/>
                <a:cs typeface="Arial" panose="020B0604020202020204" pitchFamily="34" charset="0"/>
              </a:rPr>
              <a:t>Regaliz</a:t>
            </a:r>
          </a:p>
          <a:p>
            <a:r>
              <a:rPr lang="es-ES" sz="2000" b="1" dirty="0">
                <a:solidFill>
                  <a:schemeClr val="tx1"/>
                </a:solidFill>
                <a:latin typeface="Arial" panose="020B0604020202020204" pitchFamily="34" charset="0"/>
                <a:cs typeface="Arial" panose="020B0604020202020204" pitchFamily="34" charset="0"/>
              </a:rPr>
              <a:t>Manzanilla</a:t>
            </a:r>
          </a:p>
          <a:p>
            <a:r>
              <a:rPr lang="es-ES" sz="2000" b="1" dirty="0">
                <a:solidFill>
                  <a:schemeClr val="tx1"/>
                </a:solidFill>
                <a:latin typeface="Arial" panose="020B0604020202020204" pitchFamily="34" charset="0"/>
                <a:cs typeface="Arial" panose="020B0604020202020204" pitchFamily="34" charset="0"/>
              </a:rPr>
              <a:t>Poleo </a:t>
            </a:r>
            <a:r>
              <a:rPr lang="es-ES" sz="2000" b="1" dirty="0" smtClean="0">
                <a:solidFill>
                  <a:schemeClr val="tx1"/>
                </a:solidFill>
                <a:latin typeface="Arial" panose="020B0604020202020204" pitchFamily="34" charset="0"/>
                <a:cs typeface="Arial" panose="020B0604020202020204" pitchFamily="34" charset="0"/>
              </a:rPr>
              <a:t>Menta</a:t>
            </a:r>
          </a:p>
          <a:p>
            <a:r>
              <a:rPr lang="es-ES" sz="2000" b="1" dirty="0" smtClean="0">
                <a:solidFill>
                  <a:schemeClr val="tx1"/>
                </a:solidFill>
                <a:latin typeface="Arial" panose="020B0604020202020204" pitchFamily="34" charset="0"/>
                <a:cs typeface="Arial" panose="020B0604020202020204" pitchFamily="34" charset="0"/>
              </a:rPr>
              <a:t>Agrimonia</a:t>
            </a:r>
            <a:endParaRPr lang="es-ES" sz="2000" b="1" dirty="0">
              <a:solidFill>
                <a:schemeClr val="tx1"/>
              </a:solidFill>
              <a:latin typeface="Arial" panose="020B0604020202020204" pitchFamily="34" charset="0"/>
              <a:cs typeface="Arial" panose="020B0604020202020204" pitchFamily="34" charset="0"/>
            </a:endParaRP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3" name="CuadroTexto 2"/>
          <p:cNvSpPr txBox="1"/>
          <p:nvPr/>
        </p:nvSpPr>
        <p:spPr>
          <a:xfrm>
            <a:off x="5815455" y="848806"/>
            <a:ext cx="4292301" cy="5878532"/>
          </a:xfrm>
          <a:prstGeom prst="rect">
            <a:avLst/>
          </a:prstGeom>
          <a:noFill/>
        </p:spPr>
        <p:txBody>
          <a:bodyPr wrap="square" rtlCol="0">
            <a:spAutoFit/>
          </a:bodyPr>
          <a:lstStyle/>
          <a:p>
            <a:endParaRPr lang="es-ES" dirty="0"/>
          </a:p>
          <a:p>
            <a:r>
              <a:rPr lang="es-ES" sz="2000" b="1" dirty="0">
                <a:latin typeface="Arial" panose="020B0604020202020204" pitchFamily="34" charset="0"/>
                <a:cs typeface="Arial" panose="020B0604020202020204" pitchFamily="34" charset="0"/>
              </a:rPr>
              <a:t>Jengibre</a:t>
            </a:r>
          </a:p>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Canela</a:t>
            </a:r>
          </a:p>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Pimienta negra</a:t>
            </a:r>
          </a:p>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Cardamomo</a:t>
            </a:r>
          </a:p>
          <a:p>
            <a:endParaRPr lang="es-ES" sz="2000" b="1" dirty="0">
              <a:latin typeface="Arial" panose="020B0604020202020204" pitchFamily="34" charset="0"/>
              <a:cs typeface="Arial" panose="020B0604020202020204" pitchFamily="34" charset="0"/>
            </a:endParaRPr>
          </a:p>
          <a:p>
            <a:r>
              <a:rPr lang="es-ES" sz="2000" b="1" dirty="0">
                <a:solidFill>
                  <a:srgbClr val="FF0000"/>
                </a:solidFill>
              </a:rPr>
              <a:t>Artemisia </a:t>
            </a:r>
            <a:r>
              <a:rPr lang="es-ES" sz="2000" b="1" dirty="0" err="1">
                <a:solidFill>
                  <a:srgbClr val="FF0000"/>
                </a:solidFill>
              </a:rPr>
              <a:t>A</a:t>
            </a:r>
            <a:r>
              <a:rPr lang="es-ES" sz="2000" b="1" dirty="0" err="1" smtClean="0">
                <a:solidFill>
                  <a:srgbClr val="FF0000"/>
                </a:solidFill>
              </a:rPr>
              <a:t>nnua</a:t>
            </a:r>
            <a:endParaRPr lang="es-ES" sz="2000" b="1" dirty="0">
              <a:solidFill>
                <a:srgbClr val="FF0000"/>
              </a:solidFill>
            </a:endParaRPr>
          </a:p>
          <a:p>
            <a:r>
              <a:rPr lang="es-ES" sz="2000" b="1" dirty="0">
                <a:latin typeface="Arial" panose="020B0604020202020204" pitchFamily="34" charset="0"/>
                <a:cs typeface="Arial" panose="020B0604020202020204" pitchFamily="34" charset="0"/>
              </a:rPr>
              <a:t> </a:t>
            </a:r>
          </a:p>
          <a:p>
            <a:r>
              <a:rPr lang="es-ES" sz="2000" b="1" dirty="0">
                <a:solidFill>
                  <a:srgbClr val="FF0000"/>
                </a:solidFill>
                <a:latin typeface="Arial" panose="020B0604020202020204" pitchFamily="34" charset="0"/>
                <a:cs typeface="Arial" panose="020B0604020202020204" pitchFamily="34" charset="0"/>
              </a:rPr>
              <a:t>Uña de gato</a:t>
            </a:r>
          </a:p>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Melisa</a:t>
            </a:r>
          </a:p>
          <a:p>
            <a:endParaRPr lang="es-ES" sz="2000" b="1" dirty="0">
              <a:latin typeface="Arial" panose="020B0604020202020204" pitchFamily="34" charset="0"/>
              <a:cs typeface="Arial" panose="020B0604020202020204" pitchFamily="34" charset="0"/>
            </a:endParaRPr>
          </a:p>
          <a:p>
            <a:r>
              <a:rPr lang="es-ES" sz="2000" b="1" dirty="0" err="1">
                <a:solidFill>
                  <a:srgbClr val="FF0000"/>
                </a:solidFill>
              </a:rPr>
              <a:t>Astragalus</a:t>
            </a:r>
            <a:endParaRPr lang="es-ES" sz="2000" b="1" dirty="0">
              <a:solidFill>
                <a:srgbClr val="FF0000"/>
              </a:solidFill>
            </a:endParaRPr>
          </a:p>
          <a:p>
            <a:endParaRPr lang="es-ES" sz="2000" b="1" dirty="0">
              <a:latin typeface="Arial" panose="020B0604020202020204" pitchFamily="34" charset="0"/>
              <a:cs typeface="Arial" panose="020B0604020202020204" pitchFamily="34" charset="0"/>
            </a:endParaRPr>
          </a:p>
          <a:p>
            <a:endParaRPr lang="es-ES" sz="2000" b="1" dirty="0">
              <a:latin typeface="Arial" panose="020B0604020202020204" pitchFamily="34" charset="0"/>
              <a:cs typeface="Arial" panose="020B0604020202020204" pitchFamily="34" charset="0"/>
            </a:endParaRPr>
          </a:p>
          <a:p>
            <a:endParaRPr lang="es-ES" sz="2000" b="1" dirty="0">
              <a:latin typeface="Arial" panose="020B0604020202020204" pitchFamily="34" charset="0"/>
              <a:cs typeface="Arial" panose="020B0604020202020204" pitchFamily="34" charset="0"/>
            </a:endParaRPr>
          </a:p>
        </p:txBody>
      </p:sp>
      <p:pic>
        <p:nvPicPr>
          <p:cNvPr id="5122" name="Picture 2" descr="Resultado de imagen de infusiones defensas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933" y="75305"/>
            <a:ext cx="3739067" cy="24989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ezcla de plantas INMUVITA en hojas picadas , Pamies Vitae (120g)  de Pàmies vit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2933" y="2652187"/>
            <a:ext cx="3765283" cy="394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0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969561" y="9411594"/>
            <a:ext cx="3126060" cy="968334"/>
          </a:xfrm>
        </p:spPr>
        <p:txBody>
          <a:bodyPr/>
          <a:lstStyle/>
          <a:p>
            <a:endParaRPr lang="es-ES" dirty="0"/>
          </a:p>
        </p:txBody>
      </p:sp>
      <p:sp>
        <p:nvSpPr>
          <p:cNvPr id="6" name="Subtítulo 5"/>
          <p:cNvSpPr>
            <a:spLocks noGrp="1"/>
          </p:cNvSpPr>
          <p:nvPr>
            <p:ph type="subTitle" idx="1"/>
          </p:nvPr>
        </p:nvSpPr>
        <p:spPr>
          <a:xfrm>
            <a:off x="8170616" y="2358406"/>
            <a:ext cx="4189079" cy="588300"/>
          </a:xfrm>
        </p:spPr>
        <p:txBody>
          <a:bodyPr/>
          <a:lstStyle/>
          <a:p>
            <a:r>
              <a:rPr lang="es-ES" b="1" i="1" dirty="0">
                <a:solidFill>
                  <a:srgbClr val="404040"/>
                </a:solidFill>
                <a:effectLst/>
                <a:latin typeface="Source Sans Pro" panose="020B0503030403020204" pitchFamily="34" charset="0"/>
              </a:rPr>
              <a:t>)</a:t>
            </a:r>
            <a:r>
              <a:rPr lang="es-ES" b="0" i="0" dirty="0">
                <a:solidFill>
                  <a:srgbClr val="404040"/>
                </a:solidFill>
                <a:effectLst/>
                <a:latin typeface="Source Sans Pro" panose="020B0503030403020204" pitchFamily="34" charset="0"/>
              </a:rPr>
              <a:t> </a:t>
            </a:r>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1026" name="Picture 2">
            <a:extLst>
              <a:ext uri="{FF2B5EF4-FFF2-40B4-BE49-F238E27FC236}">
                <a16:creationId xmlns:a16="http://schemas.microsoft.com/office/drawing/2014/main" xmlns="" id="{1C60AB41-6520-5B60-F2C4-6C7A1870A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11" y="121340"/>
            <a:ext cx="5008241" cy="2675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1D36A5C8-01B4-C820-34DD-35548E2D7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11" y="2946706"/>
            <a:ext cx="3146671" cy="2884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sesor médico del hogar fotografías e imágenes de alta resolución - Ala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996" y="121340"/>
            <a:ext cx="4420004" cy="54514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baño de vapor y los beneficios que representa - Generadores de vapor H2O  Te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8636" y="2996757"/>
            <a:ext cx="4173955" cy="31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39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202252" y="1811213"/>
            <a:ext cx="8915399" cy="5386756"/>
          </a:xfrm>
        </p:spPr>
        <p:txBody>
          <a:bodyPr>
            <a:noAutofit/>
          </a:bodyPr>
          <a:lstStyle/>
          <a:p>
            <a:r>
              <a:rPr lang="es-ES" sz="6600" dirty="0">
                <a:solidFill>
                  <a:srgbClr val="00B0F0"/>
                </a:solidFill>
              </a:rPr>
              <a:t>EDUCADORES DE LA SALUD </a:t>
            </a:r>
            <a:br>
              <a:rPr lang="es-ES" sz="6600" dirty="0">
                <a:solidFill>
                  <a:srgbClr val="00B0F0"/>
                </a:solidFill>
              </a:rPr>
            </a:br>
            <a:r>
              <a:rPr lang="es-ES" sz="6600" dirty="0">
                <a:solidFill>
                  <a:srgbClr val="00B0F0"/>
                </a:solidFill>
              </a:rPr>
              <a:t> </a:t>
            </a:r>
            <a:br>
              <a:rPr lang="es-ES" sz="6600" dirty="0">
                <a:solidFill>
                  <a:srgbClr val="00B0F0"/>
                </a:solidFill>
              </a:rPr>
            </a:br>
            <a:r>
              <a:rPr lang="es-ES" sz="2800" i="1" dirty="0">
                <a:solidFill>
                  <a:srgbClr val="202122"/>
                </a:solidFill>
                <a:latin typeface="Arial" panose="020B0604020202020204" pitchFamily="34" charset="0"/>
              </a:rPr>
              <a:t>¿Cómo se puede ayudar a esta persona a avanzar hacia una mejor salud?</a:t>
            </a:r>
            <a:br>
              <a:rPr lang="es-ES" sz="2800" i="1" dirty="0">
                <a:solidFill>
                  <a:srgbClr val="202122"/>
                </a:solidFill>
                <a:latin typeface="Arial" panose="020B0604020202020204" pitchFamily="34" charset="0"/>
              </a:rPr>
            </a:br>
            <a:r>
              <a:rPr lang="es-ES" sz="6600" dirty="0">
                <a:solidFill>
                  <a:srgbClr val="00B0F0"/>
                </a:solidFill>
              </a:rPr>
              <a:t/>
            </a:r>
            <a:br>
              <a:rPr lang="es-ES" sz="6600" dirty="0">
                <a:solidFill>
                  <a:srgbClr val="00B0F0"/>
                </a:solidFill>
              </a:rPr>
            </a:br>
            <a:r>
              <a:rPr lang="es-ES" sz="6600" dirty="0" err="1"/>
              <a:t>Salutogénesis</a:t>
            </a:r>
            <a:r>
              <a:rPr lang="es-ES" sz="6600" dirty="0"/>
              <a:t/>
            </a:r>
            <a:br>
              <a:rPr lang="es-ES" sz="6600" dirty="0"/>
            </a:br>
            <a:endParaRPr lang="es-ES" sz="6600" dirty="0">
              <a:solidFill>
                <a:srgbClr val="00B0F0"/>
              </a:solidFill>
            </a:endParaRPr>
          </a:p>
        </p:txBody>
      </p:sp>
      <p:sp>
        <p:nvSpPr>
          <p:cNvPr id="6" name="Subtítulo 5"/>
          <p:cNvSpPr>
            <a:spLocks noGrp="1"/>
          </p:cNvSpPr>
          <p:nvPr>
            <p:ph type="subTitle" idx="1"/>
          </p:nvPr>
        </p:nvSpPr>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1423900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710005" y="75305"/>
            <a:ext cx="10794608" cy="1344704"/>
          </a:xfrm>
        </p:spPr>
        <p:txBody>
          <a:bodyPr/>
          <a:lstStyle/>
          <a:p>
            <a:r>
              <a:rPr lang="es-ES" dirty="0"/>
              <a:t> </a:t>
            </a: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1026" name="Picture 2" descr="Resultado de imagen de arcillas para to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5" y="-144463"/>
            <a:ext cx="2479023" cy="42304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de kefir"/>
          <p:cNvSpPr>
            <a:spLocks noGrp="1" noChangeAspect="1" noChangeArrowheads="1"/>
          </p:cNvSpPr>
          <p:nvPr>
            <p:ph type="subTitle" idx="1"/>
          </p:nvPr>
        </p:nvSpPr>
        <p:spPr bwMode="auto">
          <a:xfrm>
            <a:off x="2560638" y="1419225"/>
            <a:ext cx="2957512" cy="44846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 name="AutoShape 6" descr="Resultado de imagen de kef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Resultado de imagen de kef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55" y="328"/>
            <a:ext cx="5675586" cy="2837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kombuc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356" y="3174125"/>
            <a:ext cx="5600385" cy="3683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sultado de imagen de chucr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638" y="3909479"/>
            <a:ext cx="3300943" cy="247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9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41131" y="325822"/>
            <a:ext cx="11550869" cy="2438399"/>
          </a:xfrm>
        </p:spPr>
        <p:txBody>
          <a:bodyPr>
            <a:noAutofit/>
          </a:bodyPr>
          <a:lstStyle/>
          <a:p>
            <a:r>
              <a:rPr lang="es-ES" sz="3600" dirty="0">
                <a:solidFill>
                  <a:schemeClr val="tx1"/>
                </a:solidFill>
              </a:rPr>
              <a:t/>
            </a:r>
            <a:br>
              <a:rPr lang="es-ES" sz="3600" dirty="0">
                <a:solidFill>
                  <a:schemeClr val="tx1"/>
                </a:solidFill>
              </a:rPr>
            </a:br>
            <a:r>
              <a:rPr lang="es-ES" sz="3600" dirty="0">
                <a:solidFill>
                  <a:schemeClr val="tx1"/>
                </a:solidFill>
              </a:rPr>
              <a:t>HOMEOPATÍA </a:t>
            </a:r>
            <a:br>
              <a:rPr lang="es-ES" sz="3600" dirty="0">
                <a:solidFill>
                  <a:schemeClr val="tx1"/>
                </a:solidFill>
              </a:rPr>
            </a:br>
            <a:r>
              <a:rPr lang="es-ES" sz="3600" dirty="0">
                <a:solidFill>
                  <a:schemeClr val="tx1"/>
                </a:solidFill>
              </a:rPr>
              <a:t>La homeopatía es eficaz en muchas de estas patologías, con la ventaja añadida de presentar una alta seguridad, eficacia y tolerabilidad.</a:t>
            </a:r>
          </a:p>
        </p:txBody>
      </p:sp>
      <p:sp>
        <p:nvSpPr>
          <p:cNvPr id="6" name="Subtítulo 5"/>
          <p:cNvSpPr>
            <a:spLocks noGrp="1"/>
          </p:cNvSpPr>
          <p:nvPr>
            <p:ph type="subTitle" idx="1"/>
          </p:nvPr>
        </p:nvSpPr>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4098" name="Picture 2" descr="Resultado de imagen de GRIPP-HEEL Co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293" y="2805794"/>
            <a:ext cx="3719217" cy="38426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oscillococcin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31" y="2915359"/>
            <a:ext cx="3260730" cy="32607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de Anas barbarie 200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10" y="2805794"/>
            <a:ext cx="3842658" cy="384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20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273269" y="483477"/>
            <a:ext cx="12980276" cy="1282262"/>
          </a:xfrm>
        </p:spPr>
        <p:txBody>
          <a:bodyPr>
            <a:normAutofit/>
          </a:bodyPr>
          <a:lstStyle/>
          <a:p>
            <a:r>
              <a:rPr lang="es-ES" dirty="0"/>
              <a:t>www.naturopataenergetico.com</a:t>
            </a:r>
          </a:p>
        </p:txBody>
      </p:sp>
      <p:sp>
        <p:nvSpPr>
          <p:cNvPr id="6" name="Subtítulo 5"/>
          <p:cNvSpPr>
            <a:spLocks noGrp="1"/>
          </p:cNvSpPr>
          <p:nvPr>
            <p:ph type="subTitle" idx="1"/>
          </p:nvPr>
        </p:nvSpPr>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p:cNvSpPr txBox="1"/>
          <p:nvPr/>
        </p:nvSpPr>
        <p:spPr>
          <a:xfrm>
            <a:off x="3111062" y="6196165"/>
            <a:ext cx="8713076" cy="584775"/>
          </a:xfrm>
          <a:prstGeom prst="rect">
            <a:avLst/>
          </a:prstGeom>
          <a:noFill/>
        </p:spPr>
        <p:txBody>
          <a:bodyPr wrap="square" rtlCol="0">
            <a:spAutoFit/>
          </a:bodyPr>
          <a:lstStyle/>
          <a:p>
            <a:r>
              <a:rPr lang="es-ES" sz="3200" dirty="0"/>
              <a:t>www.naturopataenergetico.com</a:t>
            </a:r>
          </a:p>
        </p:txBody>
      </p:sp>
    </p:spTree>
    <p:extLst>
      <p:ext uri="{BB962C8B-B14F-4D97-AF65-F5344CB8AC3E}">
        <p14:creationId xmlns:p14="http://schemas.microsoft.com/office/powerpoint/2010/main" val="681148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51641" y="84083"/>
            <a:ext cx="10852971" cy="5339255"/>
          </a:xfrm>
        </p:spPr>
        <p:txBody>
          <a:bodyPr>
            <a:normAutofit/>
          </a:bodyPr>
          <a:lstStyle/>
          <a:p>
            <a:r>
              <a:rPr lang="es-ES" sz="3100" dirty="0">
                <a:solidFill>
                  <a:schemeClr val="tx1"/>
                </a:solidFill>
                <a:latin typeface="Arial" panose="020B0604020202020204" pitchFamily="34" charset="0"/>
                <a:cs typeface="Arial" panose="020B0604020202020204" pitchFamily="34" charset="0"/>
              </a:rPr>
              <a:t/>
            </a:r>
            <a:br>
              <a:rPr lang="es-ES" sz="3100" dirty="0">
                <a:solidFill>
                  <a:schemeClr val="tx1"/>
                </a:solidFill>
                <a:latin typeface="Arial" panose="020B0604020202020204" pitchFamily="34" charset="0"/>
                <a:cs typeface="Arial" panose="020B0604020202020204" pitchFamily="34" charset="0"/>
              </a:rPr>
            </a:br>
            <a:endParaRPr lang="es-ES" sz="3100" dirty="0">
              <a:solidFill>
                <a:schemeClr val="tx1"/>
              </a:solidFill>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a:xfrm>
            <a:off x="1524001" y="5530545"/>
            <a:ext cx="10285412" cy="1126283"/>
          </a:xfrm>
        </p:spPr>
        <p:txBody>
          <a:bodyPr>
            <a:normAutofit/>
          </a:bodyPr>
          <a:lstStyle/>
          <a:p>
            <a:r>
              <a:rPr lang="es-ES" sz="2400" b="1" dirty="0">
                <a:solidFill>
                  <a:schemeClr val="tx1"/>
                </a:solidFill>
              </a:rPr>
              <a:t>Las creencias nos estancan, las experiencias nos transforman.</a:t>
            </a:r>
          </a:p>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10" name="Picture 2" descr="Resultado de imagen de escépticos vs arrogantes"/>
          <p:cNvPicPr>
            <a:picLocks noChangeAspect="1" noChangeArrowheads="1"/>
          </p:cNvPicPr>
          <p:nvPr/>
        </p:nvPicPr>
        <p:blipFill rotWithShape="1">
          <a:blip r:embed="rId2">
            <a:extLst>
              <a:ext uri="{28A0092B-C50C-407E-A947-70E740481C1C}">
                <a14:useLocalDpi xmlns:a14="http://schemas.microsoft.com/office/drawing/2010/main" val="0"/>
              </a:ext>
            </a:extLst>
          </a:blip>
          <a:srcRect l="8747" r="36030" b="57649"/>
          <a:stretch/>
        </p:blipFill>
        <p:spPr bwMode="auto">
          <a:xfrm>
            <a:off x="1157669" y="341586"/>
            <a:ext cx="9840914" cy="4824248"/>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txBox="1">
            <a:spLocks/>
          </p:cNvSpPr>
          <p:nvPr/>
        </p:nvSpPr>
        <p:spPr>
          <a:xfrm>
            <a:off x="804041" y="236483"/>
            <a:ext cx="10852971" cy="5339255"/>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100">
                <a:solidFill>
                  <a:schemeClr val="tx1"/>
                </a:solidFill>
                <a:latin typeface="Arial" panose="020B0604020202020204" pitchFamily="34" charset="0"/>
                <a:cs typeface="Arial" panose="020B0604020202020204" pitchFamily="34" charset="0"/>
              </a:rPr>
              <a:t/>
            </a:r>
            <a:br>
              <a:rPr lang="es-ES" sz="3100">
                <a:solidFill>
                  <a:schemeClr val="tx1"/>
                </a:solidFill>
                <a:latin typeface="Arial" panose="020B0604020202020204" pitchFamily="34" charset="0"/>
                <a:cs typeface="Arial" panose="020B0604020202020204" pitchFamily="34" charset="0"/>
              </a:rPr>
            </a:br>
            <a:endParaRPr lang="es-ES" sz="3100" dirty="0">
              <a:solidFill>
                <a:schemeClr val="tx1"/>
              </a:solidFill>
              <a:latin typeface="Arial" panose="020B0604020202020204" pitchFamily="34" charset="0"/>
              <a:cs typeface="Arial" panose="020B0604020202020204" pitchFamily="34" charset="0"/>
            </a:endParaRPr>
          </a:p>
        </p:txBody>
      </p:sp>
      <p:pic>
        <p:nvPicPr>
          <p:cNvPr id="12" name="Picture 4" descr="Resultado de imagen de no te creas nada"/>
          <p:cNvPicPr>
            <a:picLocks noChangeAspect="1" noChangeArrowheads="1"/>
          </p:cNvPicPr>
          <p:nvPr/>
        </p:nvPicPr>
        <p:blipFill rotWithShape="1">
          <a:blip r:embed="rId3">
            <a:extLst>
              <a:ext uri="{28A0092B-C50C-407E-A947-70E740481C1C}">
                <a14:useLocalDpi xmlns:a14="http://schemas.microsoft.com/office/drawing/2010/main" val="0"/>
              </a:ext>
            </a:extLst>
          </a:blip>
          <a:srcRect l="-2949" t="72043" r="183" b="13880"/>
          <a:stretch/>
        </p:blipFill>
        <p:spPr bwMode="auto">
          <a:xfrm>
            <a:off x="3447393" y="662153"/>
            <a:ext cx="5873023" cy="74623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370481" y="3244334"/>
            <a:ext cx="184731" cy="369332"/>
          </a:xfrm>
          <a:prstGeom prst="rect">
            <a:avLst/>
          </a:prstGeom>
        </p:spPr>
        <p:txBody>
          <a:bodyPr wrap="none">
            <a:spAutoFit/>
          </a:bodyPr>
          <a:lstStyle/>
          <a:p>
            <a:endParaRPr lang="es-ES" dirty="0"/>
          </a:p>
        </p:txBody>
      </p:sp>
      <p:sp>
        <p:nvSpPr>
          <p:cNvPr id="3" name="Rectángulo 2"/>
          <p:cNvSpPr/>
          <p:nvPr/>
        </p:nvSpPr>
        <p:spPr>
          <a:xfrm>
            <a:off x="5370481" y="3244334"/>
            <a:ext cx="795411" cy="369332"/>
          </a:xfrm>
          <a:prstGeom prst="rect">
            <a:avLst/>
          </a:prstGeom>
        </p:spPr>
        <p:txBody>
          <a:bodyPr wrap="none">
            <a:spAutoFit/>
          </a:bodyPr>
          <a:lstStyle/>
          <a:p>
            <a:r>
              <a:rPr lang="es-ES" dirty="0"/>
              <a:t>ONES</a:t>
            </a:r>
          </a:p>
        </p:txBody>
      </p:sp>
    </p:spTree>
    <p:extLst>
      <p:ext uri="{BB962C8B-B14F-4D97-AF65-F5344CB8AC3E}">
        <p14:creationId xmlns:p14="http://schemas.microsoft.com/office/powerpoint/2010/main" val="406005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51641" y="84083"/>
            <a:ext cx="10852971" cy="5339255"/>
          </a:xfrm>
        </p:spPr>
        <p:txBody>
          <a:bodyPr>
            <a:normAutofit/>
          </a:bodyPr>
          <a:lstStyle/>
          <a:p>
            <a:r>
              <a:rPr lang="es-ES" sz="3100" dirty="0">
                <a:solidFill>
                  <a:schemeClr val="tx1"/>
                </a:solidFill>
                <a:latin typeface="Arial" panose="020B0604020202020204" pitchFamily="34" charset="0"/>
                <a:cs typeface="Arial" panose="020B0604020202020204" pitchFamily="34" charset="0"/>
              </a:rPr>
              <a:t/>
            </a:r>
            <a:br>
              <a:rPr lang="es-ES" sz="3100" dirty="0">
                <a:solidFill>
                  <a:schemeClr val="tx1"/>
                </a:solidFill>
                <a:latin typeface="Arial" panose="020B0604020202020204" pitchFamily="34" charset="0"/>
                <a:cs typeface="Arial" panose="020B0604020202020204" pitchFamily="34" charset="0"/>
              </a:rPr>
            </a:br>
            <a:endParaRPr lang="es-ES" sz="3100" dirty="0">
              <a:solidFill>
                <a:schemeClr val="tx1"/>
              </a:solidFill>
              <a:latin typeface="Arial" panose="020B0604020202020204" pitchFamily="34" charset="0"/>
              <a:cs typeface="Arial" panose="020B0604020202020204" pitchFamily="34" charset="0"/>
            </a:endParaRPr>
          </a:p>
        </p:txBody>
      </p:sp>
      <p:sp>
        <p:nvSpPr>
          <p:cNvPr id="6" name="Subtítulo 5"/>
          <p:cNvSpPr>
            <a:spLocks noGrp="1"/>
          </p:cNvSpPr>
          <p:nvPr>
            <p:ph type="subTitle" idx="1"/>
          </p:nvPr>
        </p:nvSpPr>
        <p:spPr/>
        <p:txBody>
          <a:bodyPr>
            <a:normAutofit/>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
        <p:nvSpPr>
          <p:cNvPr id="2" name="CuadroTexto 1"/>
          <p:cNvSpPr txBox="1"/>
          <p:nvPr/>
        </p:nvSpPr>
        <p:spPr>
          <a:xfrm>
            <a:off x="809297" y="315310"/>
            <a:ext cx="11382703" cy="707886"/>
          </a:xfrm>
          <a:prstGeom prst="rect">
            <a:avLst/>
          </a:prstGeom>
          <a:noFill/>
        </p:spPr>
        <p:txBody>
          <a:bodyPr wrap="square" rtlCol="0">
            <a:spAutoFit/>
          </a:bodyPr>
          <a:lstStyle/>
          <a:p>
            <a:pPr marL="82296" indent="0">
              <a:buNone/>
            </a:pPr>
            <a:r>
              <a:rPr lang="es-ES" sz="4000"/>
              <a:t>Todos no somos iguales </a:t>
            </a:r>
            <a:endParaRPr lang="es-ES" sz="4000" dirty="0"/>
          </a:p>
        </p:txBody>
      </p:sp>
      <p:pic>
        <p:nvPicPr>
          <p:cNvPr id="8" name="Picture 4" descr="Resultado de imagen de Todos no somos igu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632" y="2272303"/>
            <a:ext cx="52197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118" y="951241"/>
            <a:ext cx="4151608" cy="590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0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2589213" y="252249"/>
            <a:ext cx="8915399" cy="966952"/>
          </a:xfrm>
        </p:spPr>
        <p:txBody>
          <a:bodyPr>
            <a:normAutofit/>
          </a:bodyPr>
          <a:lstStyle/>
          <a:p>
            <a:r>
              <a:rPr lang="es-ES" sz="3600" dirty="0">
                <a:solidFill>
                  <a:schemeClr val="tx1"/>
                </a:solidFill>
                <a:latin typeface="Arial" panose="020B0604020202020204" pitchFamily="34" charset="0"/>
                <a:cs typeface="Arial" panose="020B0604020202020204" pitchFamily="34" charset="0"/>
              </a:rPr>
              <a:t>    ¿En que nos centramos?</a:t>
            </a:r>
          </a:p>
        </p:txBody>
      </p:sp>
      <p:sp>
        <p:nvSpPr>
          <p:cNvPr id="6" name="Subtítulo 5"/>
          <p:cNvSpPr>
            <a:spLocks noGrp="1"/>
          </p:cNvSpPr>
          <p:nvPr>
            <p:ph type="subTitle" idx="1"/>
          </p:nvPr>
        </p:nvSpPr>
        <p:spPr>
          <a:xfrm>
            <a:off x="2670347" y="4808910"/>
            <a:ext cx="8915399" cy="1126283"/>
          </a:xfrm>
        </p:spPr>
        <p:txBody>
          <a:bodyPr/>
          <a:lstStyle/>
          <a:p>
            <a:endParaRPr lang="es-ES"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1026" name="Picture 2" descr="Resultado de imagen de alimentos fotos natu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937" y="1555532"/>
            <a:ext cx="2892944" cy="2102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fotos ag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024" y="1379270"/>
            <a:ext cx="3838558" cy="2207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fotos de contaminaci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9122" y="3993931"/>
            <a:ext cx="3782999" cy="23237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iras para dormir avanzadas, cinta para la boca suave para una mejor  respiración de la nariz, respiración nocturna para dormir y ronquidos  fuertes - AliExpress">
            <a:extLst>
              <a:ext uri="{FF2B5EF4-FFF2-40B4-BE49-F238E27FC236}">
                <a16:creationId xmlns:a16="http://schemas.microsoft.com/office/drawing/2014/main" xmlns="" id="{A972CE5C-43BC-58A0-B6F8-F32A1D078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0019" y="1379270"/>
            <a:ext cx="2278330" cy="227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8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022851" y="6226976"/>
            <a:ext cx="8915399" cy="2262781"/>
          </a:xfrm>
        </p:spPr>
        <p:txBody>
          <a:bodyPr/>
          <a:lstStyle/>
          <a:p>
            <a:endParaRPr lang="es-ES" dirty="0"/>
          </a:p>
        </p:txBody>
      </p:sp>
      <p:sp>
        <p:nvSpPr>
          <p:cNvPr id="6" name="Subtítulo 5"/>
          <p:cNvSpPr>
            <a:spLocks noGrp="1"/>
          </p:cNvSpPr>
          <p:nvPr>
            <p:ph type="subTitle" idx="1"/>
          </p:nvPr>
        </p:nvSpPr>
        <p:spPr>
          <a:xfrm>
            <a:off x="247427" y="462580"/>
            <a:ext cx="11257186" cy="1323190"/>
          </a:xfrm>
        </p:spPr>
        <p:txBody>
          <a:bodyPr>
            <a:noAutofit/>
          </a:bodyPr>
          <a:lstStyle/>
          <a:p>
            <a:r>
              <a:rPr lang="es-ES" sz="2800" b="1" dirty="0">
                <a:solidFill>
                  <a:schemeClr val="tx1"/>
                </a:solidFill>
                <a:latin typeface="Arial" panose="020B0604020202020204" pitchFamily="34" charset="0"/>
                <a:cs typeface="Arial" panose="020B0604020202020204" pitchFamily="34" charset="0"/>
              </a:rPr>
              <a:t>Estudios científicos estima que tenemos unos 60.000 pensamientos diarios y la mayoría son negativos, repetitivos y del pasado. </a:t>
            </a: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pic>
        <p:nvPicPr>
          <p:cNvPr id="2050" name="Picture 2" descr="Resultado de imagen de pensamiento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837" y="1485900"/>
            <a:ext cx="706755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6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67863" y="767255"/>
            <a:ext cx="11136750" cy="1198179"/>
          </a:xfrm>
        </p:spPr>
        <p:txBody>
          <a:bodyPr>
            <a:normAutofit fontScale="90000"/>
          </a:bodyPr>
          <a:lstStyle/>
          <a:p>
            <a:r>
              <a:rPr lang="es-ES" dirty="0">
                <a:solidFill>
                  <a:schemeClr val="tx1"/>
                </a:solidFill>
              </a:rPr>
              <a:t/>
            </a:r>
            <a:br>
              <a:rPr lang="es-ES" dirty="0">
                <a:solidFill>
                  <a:schemeClr val="tx1"/>
                </a:solidFill>
              </a:rPr>
            </a:br>
            <a:r>
              <a:rPr lang="es-ES" dirty="0">
                <a:solidFill>
                  <a:schemeClr val="tx1"/>
                </a:solidFill>
              </a:rPr>
              <a:t>         ¿</a:t>
            </a:r>
            <a:r>
              <a:rPr lang="es-ES" dirty="0" smtClean="0">
                <a:solidFill>
                  <a:schemeClr val="tx1"/>
                </a:solidFill>
              </a:rPr>
              <a:t>Qué </a:t>
            </a:r>
            <a:r>
              <a:rPr lang="es-ES" dirty="0">
                <a:solidFill>
                  <a:schemeClr val="tx1"/>
                </a:solidFill>
              </a:rPr>
              <a:t>es la </a:t>
            </a:r>
            <a:r>
              <a:rPr lang="es-ES" dirty="0" err="1">
                <a:solidFill>
                  <a:schemeClr val="tx1"/>
                </a:solidFill>
              </a:rPr>
              <a:t>Naturopatía</a:t>
            </a:r>
            <a:r>
              <a:rPr lang="es-ES" dirty="0">
                <a:solidFill>
                  <a:schemeClr val="tx1"/>
                </a:solidFill>
              </a:rPr>
              <a:t> ?</a:t>
            </a:r>
            <a:br>
              <a:rPr lang="es-ES" dirty="0">
                <a:solidFill>
                  <a:schemeClr val="tx1"/>
                </a:solidFill>
              </a:rPr>
            </a:br>
            <a:r>
              <a:rPr lang="es-ES" sz="2700" dirty="0">
                <a:solidFill>
                  <a:schemeClr val="tx1"/>
                </a:solidFill>
                <a:latin typeface="Arial" panose="020B0604020202020204" pitchFamily="34" charset="0"/>
                <a:cs typeface="Arial" panose="020B0604020202020204" pitchFamily="34" charset="0"/>
              </a:rPr>
              <a:t>La </a:t>
            </a:r>
            <a:r>
              <a:rPr lang="es-ES" sz="2700" dirty="0" err="1">
                <a:solidFill>
                  <a:schemeClr val="tx1"/>
                </a:solidFill>
                <a:latin typeface="Arial" panose="020B0604020202020204" pitchFamily="34" charset="0"/>
                <a:cs typeface="Arial" panose="020B0604020202020204" pitchFamily="34" charset="0"/>
              </a:rPr>
              <a:t>Naturopatía</a:t>
            </a:r>
            <a:r>
              <a:rPr lang="es-ES" sz="2700" dirty="0">
                <a:solidFill>
                  <a:schemeClr val="tx1"/>
                </a:solidFill>
                <a:latin typeface="Arial" panose="020B0604020202020204" pitchFamily="34" charset="0"/>
                <a:cs typeface="Arial" panose="020B0604020202020204" pitchFamily="34" charset="0"/>
              </a:rPr>
              <a:t> es una ciencia de la salud basada en la evidencia, con un cuerpo de conocimientos, bases, tecnología, epistemología, </a:t>
            </a:r>
            <a:r>
              <a:rPr lang="es-ES" sz="2700" dirty="0" err="1">
                <a:solidFill>
                  <a:schemeClr val="tx1"/>
                </a:solidFill>
                <a:latin typeface="Arial" panose="020B0604020202020204" pitchFamily="34" charset="0"/>
                <a:cs typeface="Arial" panose="020B0604020202020204" pitchFamily="34" charset="0"/>
              </a:rPr>
              <a:t>praxiología</a:t>
            </a:r>
            <a:r>
              <a:rPr lang="es-ES" sz="2700" dirty="0">
                <a:solidFill>
                  <a:schemeClr val="tx1"/>
                </a:solidFill>
                <a:latin typeface="Arial" panose="020B0604020202020204" pitchFamily="34" charset="0"/>
                <a:cs typeface="Arial" panose="020B0604020202020204" pitchFamily="34" charset="0"/>
              </a:rPr>
              <a:t> y filosofía propia.</a:t>
            </a:r>
          </a:p>
        </p:txBody>
      </p:sp>
      <p:sp>
        <p:nvSpPr>
          <p:cNvPr id="6" name="Subtítulo 5"/>
          <p:cNvSpPr>
            <a:spLocks noGrp="1"/>
          </p:cNvSpPr>
          <p:nvPr>
            <p:ph type="subTitle" idx="1"/>
          </p:nvPr>
        </p:nvSpPr>
        <p:spPr>
          <a:xfrm>
            <a:off x="367864" y="1870841"/>
            <a:ext cx="11136750" cy="3657599"/>
          </a:xfrm>
        </p:spPr>
        <p:txBody>
          <a:bodyPr>
            <a:normAutofit fontScale="85000" lnSpcReduction="20000"/>
          </a:bodyPr>
          <a:lstStyle/>
          <a:p>
            <a:endParaRPr lang="es-ES" dirty="0"/>
          </a:p>
          <a:p>
            <a:r>
              <a:rPr lang="es-ES" sz="2600" dirty="0">
                <a:solidFill>
                  <a:schemeClr val="tx1"/>
                </a:solidFill>
                <a:latin typeface="Arial" panose="020B0604020202020204" pitchFamily="34" charset="0"/>
                <a:cs typeface="Arial" panose="020B0604020202020204" pitchFamily="34" charset="0"/>
              </a:rPr>
              <a:t>El sometimiento al principio de </a:t>
            </a:r>
            <a:r>
              <a:rPr lang="es-ES" sz="2600" b="1" i="1" dirty="0" err="1">
                <a:solidFill>
                  <a:schemeClr val="tx1"/>
                </a:solidFill>
                <a:latin typeface="Arial" panose="020B0604020202020204" pitchFamily="34" charset="0"/>
                <a:cs typeface="Arial" panose="020B0604020202020204" pitchFamily="34" charset="0"/>
              </a:rPr>
              <a:t>primun</a:t>
            </a:r>
            <a:r>
              <a:rPr lang="es-ES" sz="2600" b="1" i="1" dirty="0">
                <a:solidFill>
                  <a:schemeClr val="tx1"/>
                </a:solidFill>
                <a:latin typeface="Arial" panose="020B0604020202020204" pitchFamily="34" charset="0"/>
                <a:cs typeface="Arial" panose="020B0604020202020204" pitchFamily="34" charset="0"/>
              </a:rPr>
              <a:t> non </a:t>
            </a:r>
            <a:r>
              <a:rPr lang="es-ES" sz="2600" b="1" i="1" dirty="0" err="1">
                <a:solidFill>
                  <a:schemeClr val="tx1"/>
                </a:solidFill>
                <a:latin typeface="Arial" panose="020B0604020202020204" pitchFamily="34" charset="0"/>
                <a:cs typeface="Arial" panose="020B0604020202020204" pitchFamily="34" charset="0"/>
              </a:rPr>
              <a:t>nocere</a:t>
            </a:r>
            <a:r>
              <a:rPr lang="es-ES" sz="2600" dirty="0">
                <a:solidFill>
                  <a:schemeClr val="tx1"/>
                </a:solidFill>
                <a:latin typeface="Arial" panose="020B0604020202020204" pitchFamily="34" charset="0"/>
                <a:cs typeface="Arial" panose="020B0604020202020204" pitchFamily="34" charset="0"/>
              </a:rPr>
              <a:t>. Curar sin dañar .</a:t>
            </a:r>
          </a:p>
          <a:p>
            <a:endParaRPr lang="es-ES" sz="2600" dirty="0">
              <a:solidFill>
                <a:schemeClr val="tx1"/>
              </a:solidFill>
              <a:latin typeface="Arial" panose="020B0604020202020204" pitchFamily="34" charset="0"/>
              <a:cs typeface="Arial" panose="020B0604020202020204" pitchFamily="34" charset="0"/>
            </a:endParaRPr>
          </a:p>
          <a:p>
            <a:r>
              <a:rPr lang="es-ES" sz="2600" dirty="0">
                <a:solidFill>
                  <a:schemeClr val="tx1"/>
                </a:solidFill>
                <a:latin typeface="Arial" panose="020B0604020202020204" pitchFamily="34" charset="0"/>
                <a:cs typeface="Arial" panose="020B0604020202020204" pitchFamily="34" charset="0"/>
              </a:rPr>
              <a:t>Capacidad curativa de la naturaleza o “vis </a:t>
            </a:r>
            <a:r>
              <a:rPr lang="es-ES" sz="2600" dirty="0" err="1">
                <a:solidFill>
                  <a:schemeClr val="tx1"/>
                </a:solidFill>
                <a:latin typeface="Arial" panose="020B0604020202020204" pitchFamily="34" charset="0"/>
                <a:cs typeface="Arial" panose="020B0604020202020204" pitchFamily="34" charset="0"/>
              </a:rPr>
              <a:t>medicatrix</a:t>
            </a:r>
            <a:r>
              <a:rPr lang="es-ES" sz="2600" dirty="0">
                <a:solidFill>
                  <a:schemeClr val="tx1"/>
                </a:solidFill>
                <a:latin typeface="Arial" panose="020B0604020202020204" pitchFamily="34" charset="0"/>
                <a:cs typeface="Arial" panose="020B0604020202020204" pitchFamily="34" charset="0"/>
              </a:rPr>
              <a:t> </a:t>
            </a:r>
            <a:r>
              <a:rPr lang="es-ES" sz="2600" dirty="0" err="1">
                <a:solidFill>
                  <a:schemeClr val="tx1"/>
                </a:solidFill>
                <a:latin typeface="Arial" panose="020B0604020202020204" pitchFamily="34" charset="0"/>
                <a:cs typeface="Arial" panose="020B0604020202020204" pitchFamily="34" charset="0"/>
              </a:rPr>
              <a:t>naturae</a:t>
            </a:r>
            <a:r>
              <a:rPr lang="es-ES" sz="2600" dirty="0">
                <a:solidFill>
                  <a:schemeClr val="tx1"/>
                </a:solidFill>
                <a:latin typeface="Arial" panose="020B0604020202020204" pitchFamily="34" charset="0"/>
                <a:cs typeface="Arial" panose="020B0604020202020204" pitchFamily="34" charset="0"/>
              </a:rPr>
              <a:t>”.</a:t>
            </a:r>
            <a:r>
              <a:rPr lang="es-ES" sz="2600" dirty="0">
                <a:latin typeface="Arial" panose="020B0604020202020204" pitchFamily="34" charset="0"/>
                <a:cs typeface="Arial" panose="020B0604020202020204" pitchFamily="34" charset="0"/>
              </a:rPr>
              <a:t/>
            </a:r>
            <a:br>
              <a:rPr lang="es-ES" sz="2600" dirty="0">
                <a:latin typeface="Arial" panose="020B0604020202020204" pitchFamily="34" charset="0"/>
                <a:cs typeface="Arial" panose="020B0604020202020204" pitchFamily="34" charset="0"/>
              </a:rPr>
            </a:br>
            <a:r>
              <a:rPr lang="es-ES" sz="2600" dirty="0">
                <a:latin typeface="Arial" panose="020B0604020202020204" pitchFamily="34" charset="0"/>
                <a:cs typeface="Arial" panose="020B0604020202020204" pitchFamily="34" charset="0"/>
              </a:rPr>
              <a:t/>
            </a:r>
            <a:br>
              <a:rPr lang="es-ES" sz="2600" dirty="0">
                <a:latin typeface="Arial" panose="020B0604020202020204" pitchFamily="34" charset="0"/>
                <a:cs typeface="Arial" panose="020B0604020202020204" pitchFamily="34" charset="0"/>
              </a:rPr>
            </a:br>
            <a:endParaRPr lang="es-ES" sz="2600" dirty="0">
              <a:solidFill>
                <a:schemeClr val="tx1"/>
              </a:solidFill>
              <a:latin typeface="Arial" panose="020B0604020202020204" pitchFamily="34" charset="0"/>
              <a:cs typeface="Arial" panose="020B0604020202020204" pitchFamily="34" charset="0"/>
            </a:endParaRPr>
          </a:p>
          <a:p>
            <a:r>
              <a:rPr lang="es-ES" sz="2600" dirty="0">
                <a:solidFill>
                  <a:schemeClr val="tx1"/>
                </a:solidFill>
                <a:latin typeface="Arial" panose="020B0604020202020204" pitchFamily="34" charset="0"/>
                <a:cs typeface="Arial" panose="020B0604020202020204" pitchFamily="34" charset="0"/>
              </a:rPr>
              <a:t>El cuerpo es un sólo organismo y la vida una sola función.</a:t>
            </a:r>
          </a:p>
          <a:p>
            <a:endParaRPr lang="es-ES" sz="2600" dirty="0">
              <a:solidFill>
                <a:schemeClr val="tx1"/>
              </a:solidFill>
              <a:latin typeface="Arial" panose="020B0604020202020204" pitchFamily="34" charset="0"/>
              <a:cs typeface="Arial" panose="020B0604020202020204" pitchFamily="34" charset="0"/>
            </a:endParaRPr>
          </a:p>
          <a:p>
            <a:r>
              <a:rPr lang="es-ES" sz="2600" dirty="0">
                <a:solidFill>
                  <a:schemeClr val="tx1"/>
                </a:solidFill>
                <a:latin typeface="Arial" panose="020B0604020202020204" pitchFamily="34" charset="0"/>
                <a:cs typeface="Arial" panose="020B0604020202020204" pitchFamily="34" charset="0"/>
              </a:rPr>
              <a:t>El reconocimiento de las enfermedades agudas como parte del proceso natural de curación; proceso que debe ser respetado y encauzado. </a:t>
            </a:r>
          </a:p>
          <a:p>
            <a:endParaRPr lang="es-ES" sz="2600" dirty="0">
              <a:solidFill>
                <a:schemeClr val="tx1"/>
              </a:solidFill>
              <a:latin typeface="Arial" panose="020B0604020202020204" pitchFamily="34" charset="0"/>
              <a:cs typeface="Arial" panose="020B0604020202020204" pitchFamily="34" charset="0"/>
            </a:endParaRPr>
          </a:p>
          <a:p>
            <a:endParaRPr lang="es-ES" sz="2600" dirty="0"/>
          </a:p>
          <a:p>
            <a:endParaRPr lang="es-ES" sz="2600" dirty="0"/>
          </a:p>
          <a:p>
            <a:endParaRPr lang="es-ES" sz="2600" dirty="0"/>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108935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022851" y="6226976"/>
            <a:ext cx="8915399" cy="2262781"/>
          </a:xfrm>
        </p:spPr>
        <p:txBody>
          <a:bodyPr/>
          <a:lstStyle/>
          <a:p>
            <a:endParaRPr lang="es-ES" dirty="0"/>
          </a:p>
        </p:txBody>
      </p:sp>
      <p:sp>
        <p:nvSpPr>
          <p:cNvPr id="6" name="Subtítulo 5"/>
          <p:cNvSpPr>
            <a:spLocks noGrp="1"/>
          </p:cNvSpPr>
          <p:nvPr>
            <p:ph type="subTitle" idx="1"/>
          </p:nvPr>
        </p:nvSpPr>
        <p:spPr>
          <a:xfrm>
            <a:off x="620110" y="462579"/>
            <a:ext cx="11445765" cy="2921751"/>
          </a:xfrm>
        </p:spPr>
        <p:txBody>
          <a:bodyPr>
            <a:noAutofit/>
          </a:bodyPr>
          <a:lstStyle/>
          <a:p>
            <a:r>
              <a:rPr lang="es-ES" sz="2800" b="1" dirty="0">
                <a:solidFill>
                  <a:schemeClr val="tx1"/>
                </a:solidFill>
                <a:latin typeface="Arial" panose="020B0604020202020204" pitchFamily="34" charset="0"/>
                <a:cs typeface="Arial" panose="020B0604020202020204" pitchFamily="34" charset="0"/>
              </a:rPr>
              <a:t>Louis Pasteur ( 1822-1895) y </a:t>
            </a:r>
            <a:r>
              <a:rPr lang="es-ES" sz="2800" b="1" dirty="0" err="1">
                <a:solidFill>
                  <a:schemeClr val="tx1"/>
                </a:solidFill>
                <a:latin typeface="Arial" panose="020B0604020202020204" pitchFamily="34" charset="0"/>
                <a:cs typeface="Arial" panose="020B0604020202020204" pitchFamily="34" charset="0"/>
              </a:rPr>
              <a:t>Antoine</a:t>
            </a:r>
            <a:r>
              <a:rPr lang="es-ES" sz="2800" b="1" dirty="0">
                <a:solidFill>
                  <a:schemeClr val="tx1"/>
                </a:solidFill>
                <a:latin typeface="Arial" panose="020B0604020202020204" pitchFamily="34" charset="0"/>
                <a:cs typeface="Arial" panose="020B0604020202020204" pitchFamily="34" charset="0"/>
              </a:rPr>
              <a:t> </a:t>
            </a:r>
            <a:r>
              <a:rPr lang="es-ES" sz="2800" b="1" dirty="0" err="1">
                <a:solidFill>
                  <a:schemeClr val="tx1"/>
                </a:solidFill>
                <a:latin typeface="Arial" panose="020B0604020202020204" pitchFamily="34" charset="0"/>
                <a:cs typeface="Arial" panose="020B0604020202020204" pitchFamily="34" charset="0"/>
              </a:rPr>
              <a:t>Béchamp</a:t>
            </a:r>
            <a:r>
              <a:rPr lang="es-ES" sz="2800" b="1" dirty="0">
                <a:solidFill>
                  <a:schemeClr val="tx1"/>
                </a:solidFill>
                <a:latin typeface="Arial" panose="020B0604020202020204" pitchFamily="34" charset="0"/>
                <a:cs typeface="Arial" panose="020B0604020202020204" pitchFamily="34" charset="0"/>
              </a:rPr>
              <a:t> (1816-1908)</a:t>
            </a:r>
            <a:r>
              <a:rPr lang="es-ES" sz="2800" dirty="0">
                <a:solidFill>
                  <a:schemeClr val="tx1"/>
                </a:solidFill>
                <a:latin typeface="Arial" panose="020B0604020202020204" pitchFamily="34" charset="0"/>
                <a:cs typeface="Arial" panose="020B0604020202020204" pitchFamily="34" charset="0"/>
              </a:rPr>
              <a:t>, dos científicos franceses, proponen dos explicaciones diametralmente opuestas sobre la enfermedad. </a:t>
            </a:r>
          </a:p>
          <a:p>
            <a:endParaRPr lang="es-ES" sz="2800" dirty="0">
              <a:solidFill>
                <a:schemeClr val="tx1"/>
              </a:solidFill>
              <a:latin typeface="Arial" panose="020B0604020202020204" pitchFamily="34" charset="0"/>
              <a:cs typeface="Arial" panose="020B0604020202020204" pitchFamily="34" charset="0"/>
            </a:endParaRPr>
          </a:p>
          <a:p>
            <a:r>
              <a:rPr lang="es-ES" sz="2800" dirty="0">
                <a:solidFill>
                  <a:schemeClr val="tx1"/>
                </a:solidFill>
                <a:latin typeface="Arial" panose="020B0604020202020204" pitchFamily="34" charset="0"/>
                <a:cs typeface="Arial" panose="020B0604020202020204" pitchFamily="34" charset="0"/>
              </a:rPr>
              <a:t>Pasteur sugirió la teoría de los gérmenes: son los microbios los que producen enfermedades. </a:t>
            </a:r>
          </a:p>
          <a:p>
            <a:endParaRPr lang="es-ES" sz="2800" dirty="0">
              <a:solidFill>
                <a:schemeClr val="tx1"/>
              </a:solidFill>
              <a:latin typeface="Arial" panose="020B0604020202020204" pitchFamily="34" charset="0"/>
              <a:cs typeface="Arial" panose="020B0604020202020204" pitchFamily="34" charset="0"/>
            </a:endParaRPr>
          </a:p>
          <a:p>
            <a:r>
              <a:rPr lang="es-ES" sz="2800" dirty="0" err="1">
                <a:solidFill>
                  <a:schemeClr val="tx1"/>
                </a:solidFill>
                <a:latin typeface="Arial" panose="020B0604020202020204" pitchFamily="34" charset="0"/>
                <a:cs typeface="Arial" panose="020B0604020202020204" pitchFamily="34" charset="0"/>
              </a:rPr>
              <a:t>Béchamp</a:t>
            </a:r>
            <a:r>
              <a:rPr lang="es-ES" sz="2800" dirty="0">
                <a:solidFill>
                  <a:schemeClr val="tx1"/>
                </a:solidFill>
                <a:latin typeface="Arial" panose="020B0604020202020204" pitchFamily="34" charset="0"/>
                <a:cs typeface="Arial" panose="020B0604020202020204" pitchFamily="34" charset="0"/>
              </a:rPr>
              <a:t> presentó la teoría celular: son las enfermedades las que vuelven patógenos a los microbios. </a:t>
            </a:r>
          </a:p>
          <a:p>
            <a:endParaRPr lang="es-ES" sz="2800" dirty="0">
              <a:solidFill>
                <a:schemeClr val="tx1"/>
              </a:solidFill>
              <a:latin typeface="Arial" panose="020B0604020202020204" pitchFamily="34" charset="0"/>
              <a:cs typeface="Arial" panose="020B0604020202020204" pitchFamily="34" charset="0"/>
            </a:endParaRPr>
          </a:p>
          <a:p>
            <a:r>
              <a:rPr lang="es-ES" sz="2800" dirty="0">
                <a:solidFill>
                  <a:schemeClr val="tx1"/>
                </a:solidFill>
                <a:latin typeface="Arial" panose="020B0604020202020204" pitchFamily="34" charset="0"/>
                <a:cs typeface="Arial" panose="020B0604020202020204" pitchFamily="34" charset="0"/>
              </a:rPr>
              <a:t>              El primero se hizo famoso, el segundo cayó en el olvido. </a:t>
            </a:r>
          </a:p>
          <a:p>
            <a:r>
              <a:rPr lang="es-ES" sz="2800" dirty="0">
                <a:solidFill>
                  <a:schemeClr val="tx1"/>
                </a:solidFill>
                <a:latin typeface="Arial" panose="020B0604020202020204" pitchFamily="34" charset="0"/>
                <a:cs typeface="Arial" panose="020B0604020202020204" pitchFamily="34" charset="0"/>
              </a:rPr>
              <a:t>              </a:t>
            </a:r>
            <a:endParaRPr lang="es-ES" sz="2800" b="1" dirty="0">
              <a:solidFill>
                <a:schemeClr val="tx1"/>
              </a:solidFill>
              <a:latin typeface="Arial" panose="020B0604020202020204" pitchFamily="34" charset="0"/>
              <a:cs typeface="Arial" panose="020B0604020202020204" pitchFamily="34" charset="0"/>
            </a:endParaRPr>
          </a:p>
        </p:txBody>
      </p:sp>
      <p:sp>
        <p:nvSpPr>
          <p:cNvPr id="7" name="CuadroTexto 6"/>
          <p:cNvSpPr txBox="1"/>
          <p:nvPr/>
        </p:nvSpPr>
        <p:spPr>
          <a:xfrm>
            <a:off x="136634" y="6327228"/>
            <a:ext cx="2228194" cy="400110"/>
          </a:xfrm>
          <a:prstGeom prst="rect">
            <a:avLst/>
          </a:prstGeom>
          <a:noFill/>
        </p:spPr>
        <p:txBody>
          <a:bodyPr wrap="square" rtlCol="0">
            <a:spAutoFit/>
          </a:bodyPr>
          <a:lstStyle/>
          <a:p>
            <a:r>
              <a:rPr lang="es-ES" sz="2000" dirty="0">
                <a:solidFill>
                  <a:srgbClr val="00B0F0"/>
                </a:solidFill>
              </a:rPr>
              <a:t>Carlos Sánchez</a:t>
            </a:r>
          </a:p>
        </p:txBody>
      </p:sp>
    </p:spTree>
    <p:extLst>
      <p:ext uri="{BB962C8B-B14F-4D97-AF65-F5344CB8AC3E}">
        <p14:creationId xmlns:p14="http://schemas.microsoft.com/office/powerpoint/2010/main" val="1343077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opatia">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naturopatia" id="{AEF0460C-59F7-4AE2-BCCB-1F3CA805035D}" vid="{B2B57EE5-90E9-4535-BB4C-B8EBC171CF01}"/>
    </a:ext>
  </a:extLst>
</a:theme>
</file>

<file path=docProps/app.xml><?xml version="1.0" encoding="utf-8"?>
<Properties xmlns="http://schemas.openxmlformats.org/officeDocument/2006/extended-properties" xmlns:vt="http://schemas.openxmlformats.org/officeDocument/2006/docPropsVTypes">
  <Template/>
  <TotalTime>1104</TotalTime>
  <Words>559</Words>
  <Application>Microsoft Office PowerPoint</Application>
  <PresentationFormat>Panorámica</PresentationFormat>
  <Paragraphs>147</Paragraphs>
  <Slides>32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-apple-system</vt:lpstr>
      <vt:lpstr>Arial</vt:lpstr>
      <vt:lpstr>Arial Rounded MT Bold</vt:lpstr>
      <vt:lpstr>Century Gothic</vt:lpstr>
      <vt:lpstr>Karla</vt:lpstr>
      <vt:lpstr>Lora</vt:lpstr>
      <vt:lpstr>Source sans pro</vt:lpstr>
      <vt:lpstr>Source sans pro</vt:lpstr>
      <vt:lpstr>Source serif pro</vt:lpstr>
      <vt:lpstr>Wingdings 3</vt:lpstr>
      <vt:lpstr>naturopatia</vt:lpstr>
      <vt:lpstr>Presentación de PowerPoint</vt:lpstr>
      <vt:lpstr>OBJETIVOS Ser soberanos en nuestra salud  Adquirir la confianza suficiente para empezar a utilizar la Naturopatía  Reflexionar sobre algunos aspectos clave de salud y enfermedad  Conocer los remedios Naturistas más frecuentemente  </vt:lpstr>
      <vt:lpstr>EDUCADORES DE LA SALUD    ¿Cómo se puede ayudar a esta persona a avanzar hacia una mejor salud?  Salutogénesis </vt:lpstr>
      <vt:lpstr> </vt:lpstr>
      <vt:lpstr> </vt:lpstr>
      <vt:lpstr>    ¿En que nos centramos?</vt:lpstr>
      <vt:lpstr>Presentación de PowerPoint</vt:lpstr>
      <vt:lpstr>          ¿Qué es la Naturopatía ? La Naturopatía es una ciencia de la salud basada en la evidencia, con un cuerpo de conocimientos, bases, tecnología, epistemología, praxiología y filosofía propia.</vt:lpstr>
      <vt:lpstr>Presentación de PowerPoint</vt:lpstr>
      <vt:lpstr>Presentación de PowerPoint</vt:lpstr>
      <vt:lpstr>La teoría de la infección microbiana tirada por la borda 🔬  Si bien Abby y Britanny nacieron con un solo cuerpo, dos corazones, dos columnas unidas por la pelvis, cuatro pulmones, tres riñones, una caja torácica, un hígado y tres brazos. Pero de la cintura para abajo, todos los órganos son compartidos, incluyendo el sistema circulatorio, sistema nervioso (parcialmente), el sistema reproductivo, los intestinos y la vejiga.  El problema es que este caso tira por la borda la teoría de la infección microbiana  Porque aunque entre ellas puedan contagiarse, por lo general, CUANDO UNA SE ENFERMA, LA OTRA NO LO HACE. De hecho, Brittany ha sufrido dos veces neumonía mientras que Abby no. Si la teoría de la #infección microbiana fuera cierta, ambas mujeres deberían sufrir siempre las enfermedades, puesto que el supuesto microbio "patógeno" circula por la misma sangre compartida por ambas.</vt:lpstr>
      <vt:lpstr>Presentación de PowerPoint</vt:lpstr>
      <vt:lpstr>¿Qué es la enfermedad?  La enfermedad no es lo contrario a la salud, es en cambio una reacción correcta del organismo ante una situación anormal.  Es a la vez protesta y aviso de nuestro cuerpo a nuestra consciencia mental.  </vt:lpstr>
      <vt:lpstr>Presentación de PowerPoint</vt:lpstr>
      <vt:lpstr>Nuestra visión de los procesos</vt:lpstr>
      <vt:lpstr>  </vt:lpstr>
      <vt:lpstr>Crisis curativa  Las crisis de desintoxicación por lo tanto son intentos curativos del organismo.   No intentaremos, desde el Naturismo, tratar o eliminar el catarro o la diarrea, porque son esas reacciones, guiadas por la inteligencia del organismo, son las que verdaderamente nos curan.    </vt:lpstr>
      <vt:lpstr>La enfermedad crónica  Cuando con los diferentes y múltiples tratamientos impedimos la respuesta del cuerpo guiada por su propia inteligencia en forma de crisis de desintoxicación y regeneración, mal llamadas enfermedades agudas, “frenamos” el proceso curativo. Aparece la enfermedad crónica.  Con el tiempo este mismo desequilibrio puede pasar a cualquier otro órgano del cuerpo, y cometiendo un grave error de diagnóstico lo consideraremos como otra enfermedad, como si nada tuviese que ver con el proceso anterior.  Desgraciadamente, la persona sin hacer caso a los síntomas y lo que le indican, los trata con medicamentos, hasta conseguir silenciar al cuerpo. El organismo deja de sentir o disminuye su capacidad de sensación y sus protestas, mientras la enfermedad continúa.</vt:lpstr>
      <vt:lpstr> </vt:lpstr>
      <vt:lpstr>¿Que hacer cuando empiezo a tener síntomas ? </vt:lpstr>
      <vt:lpstr>         A Y U N O</vt:lpstr>
      <vt:lpstr>Presentación de PowerPoint</vt:lpstr>
      <vt:lpstr>Suplementación alimentaria diaria</vt:lpstr>
      <vt:lpstr>Suplementos Nutricionales Básicos.  </vt:lpstr>
      <vt:lpstr>Presentación de PowerPoint</vt:lpstr>
      <vt:lpstr>Ganoderma lucidum REISHI </vt:lpstr>
      <vt:lpstr>Presentación de PowerPoint</vt:lpstr>
      <vt:lpstr>Infusiones </vt:lpstr>
      <vt:lpstr>Presentación de PowerPoint</vt:lpstr>
      <vt:lpstr> </vt:lpstr>
      <vt:lpstr> HOMEOPATÍA  La homeopatía es eficaz en muchas de estas patologías, con la ventaja añadida de presentar una alta seguridad, eficacia y tolerabilidad.</vt:lpstr>
      <vt:lpstr>www.naturopataenergetico.com</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SANCHEZ</dc:creator>
  <cp:lastModifiedBy>Cuenta Microsoft</cp:lastModifiedBy>
  <cp:revision>79</cp:revision>
  <dcterms:created xsi:type="dcterms:W3CDTF">2017-10-26T10:35:03Z</dcterms:created>
  <dcterms:modified xsi:type="dcterms:W3CDTF">2024-02-08T09:24:21Z</dcterms:modified>
</cp:coreProperties>
</file>