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</p:sldMasterIdLst>
  <p:notesMasterIdLst>
    <p:notesMasterId r:id="rId54"/>
  </p:notesMasterIdLst>
  <p:sldIdLst>
    <p:sldId id="790" r:id="rId3"/>
    <p:sldId id="634" r:id="rId4"/>
    <p:sldId id="762" r:id="rId5"/>
    <p:sldId id="763" r:id="rId6"/>
    <p:sldId id="764" r:id="rId7"/>
    <p:sldId id="765" r:id="rId8"/>
    <p:sldId id="766" r:id="rId9"/>
    <p:sldId id="768" r:id="rId10"/>
    <p:sldId id="600" r:id="rId11"/>
    <p:sldId id="602" r:id="rId12"/>
    <p:sldId id="342" r:id="rId13"/>
    <p:sldId id="329" r:id="rId14"/>
    <p:sldId id="603" r:id="rId15"/>
    <p:sldId id="358" r:id="rId16"/>
    <p:sldId id="604" r:id="rId17"/>
    <p:sldId id="605" r:id="rId18"/>
    <p:sldId id="606" r:id="rId19"/>
    <p:sldId id="770" r:id="rId20"/>
    <p:sldId id="352" r:id="rId21"/>
    <p:sldId id="609" r:id="rId22"/>
    <p:sldId id="771" r:id="rId23"/>
    <p:sldId id="611" r:id="rId24"/>
    <p:sldId id="612" r:id="rId25"/>
    <p:sldId id="613" r:id="rId26"/>
    <p:sldId id="772" r:id="rId27"/>
    <p:sldId id="773" r:id="rId28"/>
    <p:sldId id="616" r:id="rId29"/>
    <p:sldId id="774" r:id="rId30"/>
    <p:sldId id="617" r:id="rId31"/>
    <p:sldId id="775" r:id="rId32"/>
    <p:sldId id="640" r:id="rId33"/>
    <p:sldId id="618" r:id="rId34"/>
    <p:sldId id="776" r:id="rId35"/>
    <p:sldId id="619" r:id="rId36"/>
    <p:sldId id="621" r:id="rId37"/>
    <p:sldId id="777" r:id="rId38"/>
    <p:sldId id="624" r:id="rId39"/>
    <p:sldId id="632" r:id="rId40"/>
    <p:sldId id="623" r:id="rId41"/>
    <p:sldId id="779" r:id="rId42"/>
    <p:sldId id="780" r:id="rId43"/>
    <p:sldId id="626" r:id="rId44"/>
    <p:sldId id="781" r:id="rId45"/>
    <p:sldId id="782" r:id="rId46"/>
    <p:sldId id="783" r:id="rId47"/>
    <p:sldId id="784" r:id="rId48"/>
    <p:sldId id="644" r:id="rId49"/>
    <p:sldId id="785" r:id="rId50"/>
    <p:sldId id="629" r:id="rId51"/>
    <p:sldId id="786" r:id="rId52"/>
    <p:sldId id="63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Hernandez Jimenez" initials="CH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86526-8D73-46D6-A68C-40B4E16D1729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64E7-67B8-40C0-ACB8-A114355E0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0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7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66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58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19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58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82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37A73F6-594F-8688-903A-0701AD59B92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ES" noProof="0"/>
              <a:t>Haga clic para cambiar el estilo de título	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8681B8-3DF0-AE34-03A3-28F7A8FBD33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ES" noProof="0"/>
              <a:t>Haga clic para modificar el estilo de subtítulo del patrón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D05FE8F-42F9-ED6C-C688-1CDA1876B5A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CEEC8F4-23C5-6A75-F97F-B35A343CBF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DF20EC0-5F97-8E3E-5447-0E9CB95F5D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CD45CA-A237-4B4C-AE69-E28680D3F46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827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165F4-C3C3-DBCD-D43B-B4F5A8EB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4E79E1-DAC8-48BF-A2C4-8D7184DD0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5BF38-8B9F-10B0-73C1-23D05D36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537F1-11FD-EC04-78DA-7DE87008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F0545-E5C7-946B-3139-50F397A4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C2B15-F570-44BB-BB9C-087C083E84F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023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584BC-A2BF-0136-BE7B-33E634C6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2E883E-2C6C-A58F-5043-BE941C135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547A8C-A508-0BF3-4BB6-8F52746F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19B10C-6565-1AFE-5538-25E842D9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1F646D-E592-09F6-C64D-8BAFFD95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C8899-E8AF-418B-920F-0B6FE9BEA5C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59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15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7EF48-48B4-4E56-0B2E-701CB70B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64254-7BDD-7DE4-3EEA-E77E94A5F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1F6B4B-C16F-634A-5551-3D7DFEF5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9E07C6-DEC1-98EB-8642-4F89582B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C30AA8-C8C0-1F1A-31B3-C233425A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A2386-D690-719F-38FC-9838D81B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5F40-75E3-4338-BD9A-D340F0F45F8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3226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D55B2-CA0E-9016-8F8C-635E9220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60B7F4-FE32-1902-F47A-6B7FF2BA8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A7D113-F475-1DE9-5A87-3B5531429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A93ACE-E016-95F2-E0C5-1F39F23E2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908233-A64C-0D56-F3A3-C58D41EF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3E5B01-D2C0-7D06-0062-4C86D7BE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ABC1B1-9EFF-D739-0AD8-1B56B10B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E31ACC-60C4-9B52-0738-703EF1CB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0D6E4-4E18-45B7-BA89-72EDCEEB0E5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184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4A42E-2CAC-B7FC-7455-E8F2AD17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750975-EB40-51AC-EE76-157C28F3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8E608C-4C74-7AEC-9858-DE45598F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505494-F72F-575A-A21F-8FD7BC0E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1CF8-2C3B-4B37-B162-7E818C7A193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8620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C1B66A-47BF-A473-AB84-EE6A3D83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7DF326-F156-2583-A64F-79909CE8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451FB0-B8CF-13B4-5E3C-6329139C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F80B0-1EC2-444D-8530-124112E7EB5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4613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9020-4F54-0BF6-73E6-2D1D6FA2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608F8A-49EE-F0A4-A45D-C3B66AEE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D55805-B185-E1AE-6CE7-DB08C62D6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964CAF-588B-7E22-4ADD-C62468FC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510964-DEE6-D3F9-FF82-018A6A91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E26EB9-526B-A4F9-8638-07DBDFC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3F701-ED3A-4D2C-B4E2-B34B3E917BA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92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DE90C-C475-6B25-4150-BF6A4BAC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8A4003-B98E-D379-85DE-7A109B4A6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766A33-C792-3375-FB6A-069B218C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64FCA-9F46-E413-3B6E-91CDB18A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36BC90-F06F-AE86-EB33-78F0D4BB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6A16D8-C50D-34E0-6ECA-12F4EF8D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A7B3D-8D86-49FE-8810-FF22B96186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76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DEEE0-D008-C30A-B882-1F69A3E5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FC4F2E-BCD2-C2E4-2CB3-B6E8466DD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05178B-5735-A70F-E629-15435567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DE17B9-5189-A1F5-B945-E49FF2C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FA286A-2DB6-B455-9780-F4AC204D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E3AB5-C54E-46E3-9D2D-E7ED2BD8628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7602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1D274C-1DDA-07EB-3D78-02C356269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D78866-338D-1745-9F62-850DC8D79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BCFEF-1FE6-7A5E-0665-6C7906EA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B3F785-2F4D-B0C1-BE31-D2CBA6A7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6DBA7E-3446-9656-4504-AABD2958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FD2DA-6A51-4AFA-828E-4C9FFEE10B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08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10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14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0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7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88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10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65BA-A99E-4CE9-98A2-B87348F421DD}" type="datetimeFigureOut">
              <a:rPr lang="es-ES" smtClean="0"/>
              <a:t>01/03/2026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BAD2A9-885E-4A2A-A24C-A64E5A8861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2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DEDD17-DC45-B8F7-C00E-BB0014CC2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947BA1C-7B2E-A647-FD50-6BB67D068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8B436A6-B7D0-0D41-CF7E-DC799285F8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s-ES" altLang="es-E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F04281F-F80E-D7C3-4C3B-95E93824E3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s-ES" altLang="es-E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21DB5D6-CF41-82A5-BC04-034E8670C5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3EC6B754-0491-48E4-9EFB-7E967C2E1A6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39141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es/url?sa=i&amp;rct=j&amp;q=&amp;esrc=s&amp;source=images&amp;cd=&amp;cad=rja&amp;uact=8&amp;ved=0CAcQjRw&amp;url=http%3A%2F%2Fwww.taringa.net%2Fposts%2Fofftopic%2F15284738%2FDevuelvan-los-moais-Hoa-Hakananai-a.html&amp;ei=uEeIVJeZKYv4Up7JgegI&amp;bvm=bv.81456516,d.d24&amp;psig=AFQjCNHIuZwXbh0kZs-7-p9LZ9uMYUb4pQ&amp;ust=1418303402659585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1.-%20La%20Atlantida.mp4" TargetMode="External"/><Relationship Id="rId2" Type="http://schemas.openxmlformats.org/officeDocument/2006/relationships/hyperlink" Target="1.-%20La%20Atl&#225;ntida,%20Lemuria%20y%20Tierra%20de%20Mu,%20Los%20Continentes%20Perdidos.mp4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2.-%20Juan%20Jos&#233;%20Ben&#237;tez%20nos%20cuenta%20la%20gran%20mentira%20hacia%20la%20humanidad%20VDownloader.mp4" TargetMode="External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3.-%20Garabandal_%20CAMINABAN%20De%20espaldas,%20de%20noche..mp4" TargetMode="Externa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url=https%3A%2F%2Fwww.infobae.com%2Famerica%2Fcultura-america%2F2018%2F04%2F14%2Fsobre-alienigenas-ancestrales-y-estafas-vida-y-obra-del-bestseller-que-busca-cambiar-la-historia-de-la-humanidad%2F&amp;psig=AOvVaw27t2WL17qkdgo0VrF63l9R&amp;ust=1581938167729000&amp;source=images&amp;cd=vfe&amp;ved=0CAIQjRxqFwoTCLDpvob51ecCFQAAAAAdAAAAABA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34C0511-25C1-04EF-58A7-B3A41894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1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7554D-3D1E-D12B-6FCB-9366CEAF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2" y="155823"/>
            <a:ext cx="6833462" cy="708301"/>
          </a:xfrm>
        </p:spPr>
        <p:txBody>
          <a:bodyPr/>
          <a:lstStyle/>
          <a:p>
            <a:pPr algn="ctr"/>
            <a:r>
              <a:rPr lang="es-ES" dirty="0"/>
              <a:t>3ª Raza Lemuria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E7612B-675C-7781-F0C0-0AF448E3B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2" y="1253331"/>
            <a:ext cx="10927460" cy="5572832"/>
          </a:xfrm>
        </p:spPr>
        <p:txBody>
          <a:bodyPr>
            <a:noAutofit/>
          </a:bodyPr>
          <a:lstStyle/>
          <a:p>
            <a:r>
              <a:rPr lang="es-ES" sz="2800" dirty="0"/>
              <a:t>Hace 18 millones de años</a:t>
            </a:r>
          </a:p>
          <a:p>
            <a:r>
              <a:rPr lang="es-ES" sz="2800" dirty="0"/>
              <a:t>Continente Lemuria en el Océano Pacifico.</a:t>
            </a:r>
          </a:p>
          <a:p>
            <a:r>
              <a:rPr lang="es-ES" sz="2800" dirty="0"/>
              <a:t>Restos Australia, Madagascar y la Isla Pascua.</a:t>
            </a:r>
          </a:p>
          <a:p>
            <a:r>
              <a:rPr lang="es-ES" sz="2800" dirty="0"/>
              <a:t>Desarrollan el habla y separación de sexos.</a:t>
            </a:r>
          </a:p>
          <a:p>
            <a:r>
              <a:rPr lang="es-ES" sz="2800" dirty="0"/>
              <a:t>Estatura gigantesca 9 metros.</a:t>
            </a:r>
          </a:p>
          <a:p>
            <a:r>
              <a:rPr lang="es-ES" sz="2800" dirty="0"/>
              <a:t>Contemporáneos de los dinosaurios.</a:t>
            </a:r>
          </a:p>
          <a:p>
            <a:r>
              <a:rPr lang="es-ES" sz="2800" dirty="0"/>
              <a:t>Se desarrollo la visión con un único ojo central.</a:t>
            </a:r>
          </a:p>
          <a:p>
            <a:r>
              <a:rPr lang="es-ES" sz="2800" dirty="0"/>
              <a:t>De color rojo, frente deprimida, nariz chata mandíbula abultada y pómulos salientes.</a:t>
            </a:r>
          </a:p>
          <a:p>
            <a:r>
              <a:rPr lang="es-ES" sz="2800" dirty="0"/>
              <a:t>El continente de la Lemuria desapareció a causa de la actividad volcánica.</a:t>
            </a:r>
          </a:p>
        </p:txBody>
      </p:sp>
      <p:pic>
        <p:nvPicPr>
          <p:cNvPr id="2050" name="Picture 2" descr="Cuál es el continente de Lemuria?">
            <a:extLst>
              <a:ext uri="{FF2B5EF4-FFF2-40B4-BE49-F238E27FC236}">
                <a16:creationId xmlns:a16="http://schemas.microsoft.com/office/drawing/2014/main" id="{C3F8436D-8AB3-7EB4-519C-2FD87A6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7" y="1495838"/>
            <a:ext cx="4212101" cy="26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0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muria, el continente perdido - Paperblog">
            <a:extLst>
              <a:ext uri="{FF2B5EF4-FFF2-40B4-BE49-F238E27FC236}">
                <a16:creationId xmlns:a16="http://schemas.microsoft.com/office/drawing/2014/main" id="{C09C8408-A983-0FFE-EE00-53AC0813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0"/>
            <a:ext cx="10046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5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A7F97428-A77F-67F3-00D1-514B7F1A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833D6-4998-4E55-AD26-FD8EAFC2F16B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43" name="Picture 5" descr="ANd9GcRxWN17UEVHHSGiGkQeZImfBmBD7C2f9WzjXCa7vem6rJ3Zz9pgqA">
            <a:hlinkClick r:id="rId2"/>
            <a:extLst>
              <a:ext uri="{FF2B5EF4-FFF2-40B4-BE49-F238E27FC236}">
                <a16:creationId xmlns:a16="http://schemas.microsoft.com/office/drawing/2014/main" id="{21CA60E2-D72D-6654-4423-D70DBF4C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9" y="136525"/>
            <a:ext cx="11518862" cy="641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B12BA-5066-6547-4722-8615F7C9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61" y="275326"/>
            <a:ext cx="5778339" cy="740673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4ª Raza Atlántida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072EF1-559C-FDF2-219F-28FFCB31C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78" y="1239865"/>
            <a:ext cx="10631783" cy="49749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dirty="0"/>
              <a:t>La raza Atlante habitó en un continente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800" dirty="0"/>
              <a:t>   llamado La Atlántida.</a:t>
            </a:r>
          </a:p>
          <a:p>
            <a:pPr>
              <a:lnSpc>
                <a:spcPct val="150000"/>
              </a:lnSpc>
            </a:pPr>
            <a:r>
              <a:rPr lang="es-ES" sz="2800" dirty="0"/>
              <a:t>Gran cataclismo hace 850.000 años.</a:t>
            </a:r>
          </a:p>
          <a:p>
            <a:pPr>
              <a:lnSpc>
                <a:spcPct val="150000"/>
              </a:lnSpc>
            </a:pPr>
            <a:r>
              <a:rPr lang="es-ES" sz="2800" dirty="0"/>
              <a:t>Atlantes: son los antecesores de los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800" dirty="0"/>
              <a:t>   egipcios.</a:t>
            </a:r>
          </a:p>
          <a:p>
            <a:pPr>
              <a:lnSpc>
                <a:spcPct val="150000"/>
              </a:lnSpc>
            </a:pPr>
            <a:r>
              <a:rPr lang="es-ES" sz="2800" dirty="0"/>
              <a:t>Desarrollaron el sentido del gusto.</a:t>
            </a:r>
          </a:p>
        </p:txBody>
      </p:sp>
      <p:pic>
        <p:nvPicPr>
          <p:cNvPr id="3074" name="Picture 2" descr="Revive el mito de la Atlántida: descubren rocas de micro-continentes  sumergidos hace entre 200 y 3200 millones de años">
            <a:extLst>
              <a:ext uri="{FF2B5EF4-FFF2-40B4-BE49-F238E27FC236}">
                <a16:creationId xmlns:a16="http://schemas.microsoft.com/office/drawing/2014/main" id="{1D558B5A-0B86-686C-EB4C-89F42A630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2" y="2027120"/>
            <a:ext cx="5420910" cy="36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2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E8DBF-D2C1-E140-18F0-C2920B07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37" y="329976"/>
            <a:ext cx="11654726" cy="60708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Gran desarrollo tecnológico: energía electromagnética, Fusión de átomo, Bimanas, armas nucleares.</a:t>
            </a:r>
          </a:p>
          <a:p>
            <a:pPr>
              <a:lnSpc>
                <a:spcPct val="150000"/>
              </a:lnSpc>
            </a:pPr>
            <a:r>
              <a:rPr lang="es-ES" dirty="0"/>
              <a:t>La ultima isla </a:t>
            </a:r>
            <a:r>
              <a:rPr lang="es-ES" dirty="0" err="1"/>
              <a:t>Poseidonis</a:t>
            </a:r>
            <a:r>
              <a:rPr lang="es-ES" dirty="0"/>
              <a:t> se hunde hace 11.534 años.</a:t>
            </a:r>
          </a:p>
          <a:p>
            <a:pPr>
              <a:lnSpc>
                <a:spcPct val="150000"/>
              </a:lnSpc>
            </a:pPr>
            <a:r>
              <a:rPr lang="es-ES" dirty="0"/>
              <a:t>Restos de la Atlántida: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   Machu Pichu, Tiahuanaco 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   Pirámide.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  <p:pic>
        <p:nvPicPr>
          <p:cNvPr id="4098" name="Picture 2" descr="Los misterios de la Atlántida - InnovaMag">
            <a:extLst>
              <a:ext uri="{FF2B5EF4-FFF2-40B4-BE49-F238E27FC236}">
                <a16:creationId xmlns:a16="http://schemas.microsoft.com/office/drawing/2014/main" id="{94DE6ABC-0623-2C2F-0A45-B911FBBD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91" y="2760883"/>
            <a:ext cx="5546672" cy="369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1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B1DCB-B1F6-B29D-C1C6-42E00764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7" y="151626"/>
            <a:ext cx="10515600" cy="650305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Subrazas</a:t>
            </a:r>
            <a:r>
              <a:rPr lang="es-ES" dirty="0"/>
              <a:t> de la Cuarta Raza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656F5E-40D0-5BF8-893F-82133F51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948267"/>
            <a:ext cx="11767930" cy="5384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dirty="0"/>
              <a:t>7 Mongolia : 80.000 años	Japoneses, Tibetanos, etc. </a:t>
            </a:r>
          </a:p>
          <a:p>
            <a:pPr>
              <a:lnSpc>
                <a:spcPct val="150000"/>
              </a:lnSpc>
            </a:pPr>
            <a:r>
              <a:rPr lang="es-ES" dirty="0"/>
              <a:t>6 </a:t>
            </a:r>
            <a:r>
              <a:rPr lang="es-ES" dirty="0" err="1"/>
              <a:t>Akkadia</a:t>
            </a:r>
            <a:r>
              <a:rPr lang="es-ES" dirty="0"/>
              <a:t> :    0,1 M años	Etruscos, Fenicios</a:t>
            </a:r>
          </a:p>
          <a:p>
            <a:pPr>
              <a:lnSpc>
                <a:spcPct val="150000"/>
              </a:lnSpc>
            </a:pPr>
            <a:r>
              <a:rPr lang="es-ES" dirty="0"/>
              <a:t>5 Semítica:    0,5 M años	Judíos</a:t>
            </a:r>
          </a:p>
          <a:p>
            <a:pPr>
              <a:lnSpc>
                <a:spcPct val="150000"/>
              </a:lnSpc>
            </a:pPr>
            <a:r>
              <a:rPr lang="es-ES" dirty="0"/>
              <a:t>4 Turanios:    0,8 M años	Chinos</a:t>
            </a:r>
          </a:p>
          <a:p>
            <a:pPr>
              <a:lnSpc>
                <a:spcPct val="150000"/>
              </a:lnSpc>
            </a:pPr>
            <a:r>
              <a:rPr lang="es-ES" dirty="0"/>
              <a:t>3 Toltecas: 	 1 M años 	Mayas, Peruanos, Pieles Rojas</a:t>
            </a:r>
          </a:p>
          <a:p>
            <a:pPr>
              <a:lnSpc>
                <a:spcPct val="150000"/>
              </a:lnSpc>
            </a:pPr>
            <a:r>
              <a:rPr lang="es-ES" dirty="0"/>
              <a:t>2 </a:t>
            </a:r>
            <a:r>
              <a:rPr lang="es-ES" dirty="0" err="1"/>
              <a:t>Tlavalti</a:t>
            </a:r>
            <a:r>
              <a:rPr lang="es-ES" dirty="0"/>
              <a:t>: 	 3 M años 	Cromañón</a:t>
            </a:r>
          </a:p>
          <a:p>
            <a:pPr>
              <a:lnSpc>
                <a:spcPct val="150000"/>
              </a:lnSpc>
            </a:pPr>
            <a:r>
              <a:rPr lang="es-ES" dirty="0"/>
              <a:t>1 </a:t>
            </a:r>
            <a:r>
              <a:rPr lang="es-ES" dirty="0" err="1"/>
              <a:t>Remohal</a:t>
            </a:r>
            <a:r>
              <a:rPr lang="es-ES" dirty="0"/>
              <a:t>:	 5 M años</a:t>
            </a:r>
          </a:p>
        </p:txBody>
      </p:sp>
      <p:pic>
        <p:nvPicPr>
          <p:cNvPr id="5122" name="Picture 2" descr="Civilización Tolteca - Enciclopedia de la Historia del Mundo">
            <a:extLst>
              <a:ext uri="{FF2B5EF4-FFF2-40B4-BE49-F238E27FC236}">
                <a16:creationId xmlns:a16="http://schemas.microsoft.com/office/drawing/2014/main" id="{474E329B-1197-64B4-172C-01F9F8C1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73" y="4675662"/>
            <a:ext cx="2711105" cy="20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é es Acadios? » Su Definición y Significado [2022]">
            <a:extLst>
              <a:ext uri="{FF2B5EF4-FFF2-40B4-BE49-F238E27FC236}">
                <a16:creationId xmlns:a16="http://schemas.microsoft.com/office/drawing/2014/main" id="{AD9FF469-4B64-D984-5ACF-4900F348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25" y="1741061"/>
            <a:ext cx="2836153" cy="22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C8E6701-D5EB-5EE6-CADE-A42B83664C99}"/>
              </a:ext>
            </a:extLst>
          </p:cNvPr>
          <p:cNvCxnSpPr>
            <a:cxnSpLocks/>
          </p:cNvCxnSpPr>
          <p:nvPr/>
        </p:nvCxnSpPr>
        <p:spPr>
          <a:xfrm>
            <a:off x="6970643" y="3710053"/>
            <a:ext cx="2317060" cy="106073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673BF45-1A49-9862-A595-6A6AF6205DD4}"/>
              </a:ext>
            </a:extLst>
          </p:cNvPr>
          <p:cNvCxnSpPr>
            <a:cxnSpLocks/>
          </p:cNvCxnSpPr>
          <p:nvPr/>
        </p:nvCxnSpPr>
        <p:spPr>
          <a:xfrm>
            <a:off x="7207111" y="2249586"/>
            <a:ext cx="2080592" cy="78712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43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514F8-6D17-0F89-9D8D-05B5BF0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8"/>
            <a:ext cx="10515600" cy="734805"/>
          </a:xfrm>
        </p:spPr>
        <p:txBody>
          <a:bodyPr/>
          <a:lstStyle/>
          <a:p>
            <a:pPr algn="ctr"/>
            <a:r>
              <a:rPr lang="es-ES" dirty="0"/>
              <a:t>5ª Raza Aria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179C6-0419-BD5F-FEAA-3B468D9D6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64" y="1597966"/>
            <a:ext cx="6355902" cy="4058915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s-ES" sz="2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Raza Aria o blanca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Hace 80.000 de años.</a:t>
            </a:r>
          </a:p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Desarrollan el olfato y el lenguaje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  escrito.</a:t>
            </a:r>
          </a:p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Se desarrolla hasta nuestros días.</a:t>
            </a:r>
          </a:p>
          <a:p>
            <a:pPr>
              <a:lnSpc>
                <a:spcPct val="170000"/>
              </a:lnSpc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7DDBC7-82EE-3F5A-46B1-7C6920AC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66" y="1782062"/>
            <a:ext cx="5315919" cy="35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9A8F-A93C-1850-D440-18587A96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92765"/>
            <a:ext cx="10515600" cy="59634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Subrazas</a:t>
            </a:r>
            <a:r>
              <a:rPr lang="es-ES" dirty="0"/>
              <a:t> de la 5ª Raza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CE91A8-1235-DAFE-6E09-D18978E7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861392"/>
            <a:ext cx="11918196" cy="5743300"/>
          </a:xfrm>
        </p:spPr>
        <p:txBody>
          <a:bodyPr>
            <a:normAutofit lnSpcReduction="10000"/>
          </a:bodyPr>
          <a:lstStyle/>
          <a:p>
            <a:r>
              <a:rPr lang="es-ES" sz="2400" dirty="0"/>
              <a:t>7 ???					América del Sur</a:t>
            </a:r>
          </a:p>
          <a:p>
            <a:endParaRPr lang="es-ES" sz="2400" dirty="0"/>
          </a:p>
          <a:p>
            <a:r>
              <a:rPr lang="es-ES" sz="2400" dirty="0"/>
              <a:t>6 Austral americana			América del Norte, Australia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5 Teutónica	15000 años		Europa central, América del Norte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4 Céltica		20000 años		Grecia, España, Italia, Inglaterra, </a:t>
            </a:r>
            <a:r>
              <a:rPr lang="es-ES" sz="2400" dirty="0" err="1"/>
              <a:t>etc</a:t>
            </a:r>
            <a:r>
              <a:rPr lang="es-ES" sz="2400" dirty="0"/>
              <a:t>	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3 Irania		30000 años		Afganos, Persas.</a:t>
            </a:r>
          </a:p>
          <a:p>
            <a:pPr marL="0" indent="0">
              <a:buNone/>
            </a:pPr>
            <a:r>
              <a:rPr lang="es-ES" sz="2400" dirty="0"/>
              <a:t>						</a:t>
            </a:r>
          </a:p>
          <a:p>
            <a:r>
              <a:rPr lang="es-ES" sz="2400" dirty="0"/>
              <a:t>2 Ario Semítica	40000 años		Griegos, egipcios, árabes</a:t>
            </a:r>
          </a:p>
          <a:p>
            <a:pPr marL="0" indent="0">
              <a:buNone/>
            </a:pPr>
            <a:r>
              <a:rPr lang="es-ES" sz="2000" dirty="0"/>
              <a:t>						Asiria y Babilonia Últimas 7 dinastías egipcias.</a:t>
            </a:r>
          </a:p>
          <a:p>
            <a:endParaRPr lang="es-ES" sz="1400" dirty="0"/>
          </a:p>
          <a:p>
            <a:r>
              <a:rPr lang="es-ES" sz="2400" dirty="0"/>
              <a:t>1 Aria		60000 años		India, indo egipcios.</a:t>
            </a:r>
          </a:p>
        </p:txBody>
      </p:sp>
    </p:spTree>
    <p:extLst>
      <p:ext uri="{BB962C8B-B14F-4D97-AF65-F5344CB8AC3E}">
        <p14:creationId xmlns:p14="http://schemas.microsoft.com/office/powerpoint/2010/main" val="134497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13B21-D44C-5F34-4DF5-AD760374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986182"/>
            <a:ext cx="11423374" cy="51948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effectLst/>
              </a:rPr>
              <a:t>Según </a:t>
            </a:r>
            <a:r>
              <a:rPr lang="es-ES" b="0" i="0" dirty="0" err="1">
                <a:effectLst/>
              </a:rPr>
              <a:t>Blavatsky</a:t>
            </a:r>
            <a:r>
              <a:rPr lang="es-ES" b="0" i="0" dirty="0">
                <a:effectLst/>
              </a:rPr>
              <a:t>, la sexta </a:t>
            </a:r>
            <a:r>
              <a:rPr lang="es-ES" b="0" i="0" dirty="0" err="1">
                <a:effectLst/>
              </a:rPr>
              <a:t>subraza</a:t>
            </a:r>
            <a:r>
              <a:rPr lang="es-ES" b="0" i="0" dirty="0">
                <a:effectLst/>
              </a:rPr>
              <a:t> de la raza raíz aria comenzará a evolucionar en el área de los Estados Unidos a principios del siglo XXI.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b="0" i="0" dirty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effectLst/>
              </a:rPr>
              <a:t>Esta sexta </a:t>
            </a:r>
            <a:r>
              <a:rPr lang="es-ES" b="0" i="0" dirty="0" err="1">
                <a:effectLst/>
              </a:rPr>
              <a:t>subraza</a:t>
            </a:r>
            <a:r>
              <a:rPr lang="es-ES" b="0" i="0" dirty="0">
                <a:effectLst/>
              </a:rPr>
              <a:t> de la raza raíz aria se llamará la </a:t>
            </a:r>
            <a:r>
              <a:rPr lang="es-ES" b="0" dirty="0" err="1">
                <a:effectLst/>
              </a:rPr>
              <a:t>subraza</a:t>
            </a:r>
            <a:r>
              <a:rPr lang="es-ES" b="0" dirty="0">
                <a:effectLst/>
              </a:rPr>
              <a:t> </a:t>
            </a:r>
            <a:r>
              <a:rPr lang="es-ES" b="0" dirty="0" err="1">
                <a:effectLst/>
              </a:rPr>
              <a:t>australoamericana</a:t>
            </a:r>
            <a:r>
              <a:rPr lang="es-ES" b="0" dirty="0">
                <a:effectLst/>
              </a:rPr>
              <a:t> y los teósofos creen que ahora surge </a:t>
            </a:r>
            <a:r>
              <a:rPr lang="es-ES" b="0" i="0" dirty="0">
                <a:effectLst/>
              </a:rPr>
              <a:t>de la </a:t>
            </a:r>
            <a:r>
              <a:rPr lang="es-ES" b="0" i="0" dirty="0" err="1">
                <a:effectLst/>
              </a:rPr>
              <a:t>subraza</a:t>
            </a:r>
            <a:r>
              <a:rPr lang="es-ES" b="0" i="0" dirty="0">
                <a:effectLst/>
              </a:rPr>
              <a:t> teutónica de la raza raíz aria en Australia y </a:t>
            </a:r>
            <a:r>
              <a:rPr lang="es-ES" dirty="0"/>
              <a:t>de</a:t>
            </a:r>
            <a:r>
              <a:rPr lang="es-ES" b="0" i="0" dirty="0">
                <a:effectLst/>
              </a:rPr>
              <a:t>l oeste de los Estados Unidos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B75A63-9214-36D3-56E6-1FC84CAE3EBA}"/>
              </a:ext>
            </a:extLst>
          </p:cNvPr>
          <p:cNvSpPr txBox="1"/>
          <p:nvPr/>
        </p:nvSpPr>
        <p:spPr>
          <a:xfrm>
            <a:off x="5062330" y="132523"/>
            <a:ext cx="2380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Sexta Raza</a:t>
            </a:r>
          </a:p>
        </p:txBody>
      </p:sp>
    </p:spTree>
    <p:extLst>
      <p:ext uri="{BB962C8B-B14F-4D97-AF65-F5344CB8AC3E}">
        <p14:creationId xmlns:p14="http://schemas.microsoft.com/office/powerpoint/2010/main" val="2316531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C3B96-EDD4-90B6-05E5-D5EF2850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418395"/>
            <a:ext cx="11836400" cy="4253985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s-ES" sz="2800" b="0" i="0" dirty="0">
                <a:effectLst/>
              </a:rPr>
              <a:t>La séptima raza raíz surgirá de la séptima </a:t>
            </a:r>
            <a:r>
              <a:rPr lang="es-ES" sz="2800" b="0" i="0" dirty="0" err="1">
                <a:effectLst/>
              </a:rPr>
              <a:t>subraza</a:t>
            </a:r>
            <a:r>
              <a:rPr lang="es-ES" sz="2800" b="0" i="0" dirty="0">
                <a:effectLst/>
              </a:rPr>
              <a:t> de la sexta raza raíz en el continente futuro que surgirá del Océano Pacífico</a:t>
            </a:r>
            <a:r>
              <a:rPr lang="es-ES" sz="2800" dirty="0"/>
              <a:t> en América del Sur y la Antártida.</a:t>
            </a:r>
            <a:endParaRPr lang="es-ES" sz="2800" b="0" i="0" dirty="0">
              <a:effectLst/>
            </a:endParaRPr>
          </a:p>
          <a:p>
            <a:pPr algn="l">
              <a:lnSpc>
                <a:spcPct val="170000"/>
              </a:lnSpc>
            </a:pPr>
            <a:r>
              <a:rPr lang="es-ES" sz="2800" b="0" i="0" dirty="0">
                <a:effectLst/>
              </a:rPr>
              <a:t>El continente en el que habitarán se llamara</a:t>
            </a:r>
            <a:r>
              <a:rPr lang="es-ES" sz="2800" dirty="0">
                <a:effectLst/>
              </a:rPr>
              <a:t> </a:t>
            </a:r>
            <a:r>
              <a:rPr lang="es-ES" sz="2800" b="0" i="0" dirty="0">
                <a:effectLst/>
              </a:rPr>
              <a:t>esotéricamente </a:t>
            </a:r>
            <a:r>
              <a:rPr lang="es-ES" sz="2800" b="0" i="1" dirty="0" err="1">
                <a:effectLst/>
              </a:rPr>
              <a:t>Pushkara</a:t>
            </a:r>
            <a:r>
              <a:rPr lang="es-ES" sz="2800" b="0" i="0" dirty="0">
                <a:effectLst/>
              </a:rPr>
              <a:t> . </a:t>
            </a:r>
            <a:endParaRPr lang="es-ES" sz="2800" baseline="30000" dirty="0"/>
          </a:p>
          <a:p>
            <a:pPr algn="l">
              <a:lnSpc>
                <a:spcPct val="170000"/>
              </a:lnSpc>
            </a:pPr>
            <a:r>
              <a:rPr lang="es-ES" sz="4000" b="0" i="0" baseline="30000" dirty="0">
                <a:effectLst/>
              </a:rPr>
              <a:t>Desarrollo completo espiritual. Clarividencia Mental.</a:t>
            </a:r>
            <a:endParaRPr lang="es-ES" sz="4000" b="0" i="0" dirty="0">
              <a:effectLst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DF517B5-5BDD-05F6-4984-698DBB5A367F}"/>
              </a:ext>
            </a:extLst>
          </p:cNvPr>
          <p:cNvSpPr txBox="1"/>
          <p:nvPr/>
        </p:nvSpPr>
        <p:spPr>
          <a:xfrm>
            <a:off x="4600386" y="168068"/>
            <a:ext cx="2964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Séptima Raza</a:t>
            </a:r>
          </a:p>
        </p:txBody>
      </p:sp>
      <p:sp>
        <p:nvSpPr>
          <p:cNvPr id="4" name="CuadroTexto 3">
            <a:hlinkClick r:id="rId2" action="ppaction://hlinkfile"/>
            <a:extLst>
              <a:ext uri="{FF2B5EF4-FFF2-40B4-BE49-F238E27FC236}">
                <a16:creationId xmlns:a16="http://schemas.microsoft.com/office/drawing/2014/main" id="{3EE65082-66A3-3921-3E3E-774759BA81CC}"/>
              </a:ext>
            </a:extLst>
          </p:cNvPr>
          <p:cNvSpPr txBox="1"/>
          <p:nvPr/>
        </p:nvSpPr>
        <p:spPr>
          <a:xfrm>
            <a:off x="8093768" y="5983988"/>
            <a:ext cx="392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hlinkClick r:id="rId2" action="ppaction://hlinkfile"/>
              </a:rPr>
              <a:t>VIDEO</a:t>
            </a:r>
            <a:r>
              <a:rPr lang="es-ES" sz="2400" dirty="0"/>
              <a:t> </a:t>
            </a:r>
            <a:r>
              <a:rPr lang="es-ES" sz="2400" dirty="0">
                <a:hlinkClick r:id="rId3" action="ppaction://hlinkfile"/>
              </a:rPr>
              <a:t>1.- La Atlantida.mp4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90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6B7EE7D-CBFA-B25E-28DE-4A4DFE5B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455" y="594276"/>
            <a:ext cx="8912225" cy="662471"/>
          </a:xfrm>
        </p:spPr>
        <p:txBody>
          <a:bodyPr/>
          <a:lstStyle/>
          <a:p>
            <a:r>
              <a:rPr lang="es-ES" b="1" dirty="0"/>
              <a:t>Las Claves del Conocimiento    3ª parte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3C631A-BDDA-DF78-AAA8-A643E030ECC7}"/>
              </a:ext>
            </a:extLst>
          </p:cNvPr>
          <p:cNvSpPr txBox="1"/>
          <p:nvPr/>
        </p:nvSpPr>
        <p:spPr>
          <a:xfrm>
            <a:off x="2315848" y="2521283"/>
            <a:ext cx="9391972" cy="181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600" b="1" dirty="0"/>
              <a:t>  Antropogénesis y Cosmogénesis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600" b="1" dirty="0"/>
              <a:t>  Las Apariciones Marianas</a:t>
            </a:r>
          </a:p>
          <a:p>
            <a:pPr>
              <a:lnSpc>
                <a:spcPct val="150000"/>
              </a:lnSpc>
            </a:pPr>
            <a:endParaRPr lang="es-ES" sz="2600" b="1" dirty="0"/>
          </a:p>
        </p:txBody>
      </p:sp>
    </p:spTree>
    <p:extLst>
      <p:ext uri="{BB962C8B-B14F-4D97-AF65-F5344CB8AC3E}">
        <p14:creationId xmlns:p14="http://schemas.microsoft.com/office/powerpoint/2010/main" val="1859515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ón de fondo&#10;&#10;Descripción generada automáticamente">
            <a:extLst>
              <a:ext uri="{FF2B5EF4-FFF2-40B4-BE49-F238E27FC236}">
                <a16:creationId xmlns:a16="http://schemas.microsoft.com/office/drawing/2014/main" id="{AE59167D-9CBA-4042-9513-EAECB7A19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D4E391-AFDD-4BA9-A17C-1142AE1BA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9390" y="4289047"/>
            <a:ext cx="6283777" cy="1360678"/>
          </a:xfrm>
        </p:spPr>
        <p:txBody>
          <a:bodyPr anchor="b">
            <a:noAutofit/>
          </a:bodyPr>
          <a:lstStyle/>
          <a:p>
            <a:pPr algn="ctr"/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LAS APARICIONES MARIANAS</a:t>
            </a:r>
          </a:p>
        </p:txBody>
      </p:sp>
    </p:spTree>
    <p:extLst>
      <p:ext uri="{BB962C8B-B14F-4D97-AF65-F5344CB8AC3E}">
        <p14:creationId xmlns:p14="http://schemas.microsoft.com/office/powerpoint/2010/main" val="418396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0E47E-6281-4D82-9361-7E127789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859" y="138453"/>
            <a:ext cx="7258878" cy="50954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/>
              <a:t>LAS APARICIONES MARIANAS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796A40-15FC-4E5C-9CB0-E5E3424E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749805"/>
            <a:ext cx="11504359" cy="5984921"/>
          </a:xfrm>
        </p:spPr>
        <p:txBody>
          <a:bodyPr>
            <a:normAutofit/>
          </a:bodyPr>
          <a:lstStyle/>
          <a:p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GARABANDAL</a:t>
            </a:r>
          </a:p>
          <a:p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MEDJUGORJE</a:t>
            </a:r>
          </a:p>
          <a:p>
            <a:pPr marL="1371600" lvl="3" indent="0">
              <a:buNone/>
            </a:pPr>
            <a:r>
              <a:rPr lang="es-ES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(Bosnia)</a:t>
            </a:r>
          </a:p>
          <a:p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FATIMA</a:t>
            </a:r>
          </a:p>
          <a:p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LOURDES</a:t>
            </a:r>
          </a:p>
          <a:p>
            <a:endParaRPr lang="es-ES" sz="3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ESCORIAL</a:t>
            </a:r>
            <a:endParaRPr lang="es-ES" sz="3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ntrevista a José Luis Saavedra, experto en las apariciones marianas de  Garabandal - ZENIT - Espanol">
            <a:extLst>
              <a:ext uri="{FF2B5EF4-FFF2-40B4-BE49-F238E27FC236}">
                <a16:creationId xmlns:a16="http://schemas.microsoft.com/office/drawing/2014/main" id="{040B517A-DFA6-4BBC-B596-20058220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6" y="789864"/>
            <a:ext cx="2214828" cy="12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 apariciones de la Virgen - Medjugorje - Virgen de Medjugorje">
            <a:extLst>
              <a:ext uri="{FF2B5EF4-FFF2-40B4-BE49-F238E27FC236}">
                <a16:creationId xmlns:a16="http://schemas.microsoft.com/office/drawing/2014/main" id="{69FF8467-6993-2119-6207-9E181BA4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1341350"/>
            <a:ext cx="3075103" cy="20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s apariciones marianas de Prado Nuevo del Escorial, España">
            <a:extLst>
              <a:ext uri="{FF2B5EF4-FFF2-40B4-BE49-F238E27FC236}">
                <a16:creationId xmlns:a16="http://schemas.microsoft.com/office/drawing/2014/main" id="{49CBD2D8-6E34-35BF-439D-D91DA836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6" y="4936714"/>
            <a:ext cx="2103964" cy="169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s apariciones de Lourdes -">
            <a:extLst>
              <a:ext uri="{FF2B5EF4-FFF2-40B4-BE49-F238E27FC236}">
                <a16:creationId xmlns:a16="http://schemas.microsoft.com/office/drawing/2014/main" id="{F1DD4496-2A5B-995E-8E29-2FDB19BB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2" y="3817732"/>
            <a:ext cx="3535687" cy="19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irgen de Fátima - Wikipedia, la enciclopedia libre">
            <a:extLst>
              <a:ext uri="{FF2B5EF4-FFF2-40B4-BE49-F238E27FC236}">
                <a16:creationId xmlns:a16="http://schemas.microsoft.com/office/drawing/2014/main" id="{05A78A4F-C05F-C12A-596C-56A6F084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87" y="2462786"/>
            <a:ext cx="1566617" cy="22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A16FEB5-A470-765E-C0F6-15AB69AF597F}"/>
              </a:ext>
            </a:extLst>
          </p:cNvPr>
          <p:cNvCxnSpPr>
            <a:cxnSpLocks/>
          </p:cNvCxnSpPr>
          <p:nvPr/>
        </p:nvCxnSpPr>
        <p:spPr>
          <a:xfrm flipH="1">
            <a:off x="6020600" y="3095798"/>
            <a:ext cx="150799" cy="4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5792002-2E55-54D6-BAF9-3A21FF91A2AC}"/>
              </a:ext>
            </a:extLst>
          </p:cNvPr>
          <p:cNvCxnSpPr>
            <a:cxnSpLocks/>
          </p:cNvCxnSpPr>
          <p:nvPr/>
        </p:nvCxnSpPr>
        <p:spPr>
          <a:xfrm>
            <a:off x="4076054" y="2305878"/>
            <a:ext cx="4122549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615FB0A-7A28-74CF-6378-4E1A47E3BD2E}"/>
              </a:ext>
            </a:extLst>
          </p:cNvPr>
          <p:cNvCxnSpPr>
            <a:cxnSpLocks/>
          </p:cNvCxnSpPr>
          <p:nvPr/>
        </p:nvCxnSpPr>
        <p:spPr>
          <a:xfrm>
            <a:off x="4370522" y="4834909"/>
            <a:ext cx="3867649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87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50660-2FC0-47CD-8DF8-81024D1F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948" y="154904"/>
            <a:ext cx="8911687" cy="833629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¿Qué es una aparición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69A66-3760-4AE2-9CF3-C9BF537C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77663"/>
            <a:ext cx="11423112" cy="42694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600" dirty="0">
                <a:latin typeface="Verdana" panose="020B0604030504040204" pitchFamily="34" charset="0"/>
                <a:ea typeface="Verdana" panose="020B0604030504040204" pitchFamily="34" charset="0"/>
              </a:rPr>
              <a:t>Una aparición es </a:t>
            </a:r>
            <a:r>
              <a:rPr lang="es-ES" sz="3600" u="sng" dirty="0">
                <a:latin typeface="Verdana" panose="020B0604030504040204" pitchFamily="34" charset="0"/>
                <a:ea typeface="Verdana" panose="020B0604030504040204" pitchFamily="34" charset="0"/>
              </a:rPr>
              <a:t>la visión </a:t>
            </a:r>
            <a:r>
              <a:rPr lang="es-ES" sz="3600" dirty="0">
                <a:latin typeface="Verdana" panose="020B0604030504040204" pitchFamily="34" charset="0"/>
                <a:ea typeface="Verdana" panose="020B0604030504040204" pitchFamily="34" charset="0"/>
              </a:rPr>
              <a:t>que un ser humano tiene de otro ser no natural o que no es de este mundo.</a:t>
            </a:r>
          </a:p>
        </p:txBody>
      </p:sp>
      <p:pic>
        <p:nvPicPr>
          <p:cNvPr id="1026" name="Picture 2" descr="Sevilla, tierra de apariciones marianas">
            <a:extLst>
              <a:ext uri="{FF2B5EF4-FFF2-40B4-BE49-F238E27FC236}">
                <a16:creationId xmlns:a16="http://schemas.microsoft.com/office/drawing/2014/main" id="{BA415B8E-F60F-F9C0-E32D-75818BE4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24" y="2858298"/>
            <a:ext cx="6489485" cy="384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98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21932D-91F4-4E23-9926-14801D723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71" y="1367508"/>
            <a:ext cx="11648658" cy="388670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Las apariciones suelen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mostrarse rodeadas de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es-ES" sz="3200" u="sng" dirty="0">
                <a:latin typeface="Verdana" panose="020B0604030504040204" pitchFamily="34" charset="0"/>
                <a:ea typeface="Verdana" panose="020B0604030504040204" pitchFamily="34" charset="0"/>
              </a:rPr>
              <a:t>halo de luz 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o con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una luminosidad. </a:t>
            </a:r>
          </a:p>
        </p:txBody>
      </p:sp>
      <p:pic>
        <p:nvPicPr>
          <p:cNvPr id="2052" name="Picture 4" descr="La historia de las apariciones de Lourdes - YouTube">
            <a:extLst>
              <a:ext uri="{FF2B5EF4-FFF2-40B4-BE49-F238E27FC236}">
                <a16:creationId xmlns:a16="http://schemas.microsoft.com/office/drawing/2014/main" id="{4BE7E0C6-A879-A4B6-D9E3-1493FD7A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09" y="1099379"/>
            <a:ext cx="6338806" cy="39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98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3B496D-FB17-0F31-CCBB-2C2D72B31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52" y="185980"/>
            <a:ext cx="11608270" cy="62849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Ante una aparición, el humano siente que está en presencia de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algo que no es humano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o que por lo menos no es del nivel de existencia en que nos movemos los humanos. </a:t>
            </a:r>
          </a:p>
          <a:p>
            <a:pPr>
              <a:lnSpc>
                <a:spcPct val="150000"/>
              </a:lnSpc>
            </a:pPr>
            <a:endParaRPr lang="es-ES" sz="2800" dirty="0"/>
          </a:p>
        </p:txBody>
      </p:sp>
      <p:pic>
        <p:nvPicPr>
          <p:cNvPr id="3074" name="Picture 2" descr="Noticias sobre Medjugorje: Última información Hoy 05-10 - Mendoza Post">
            <a:extLst>
              <a:ext uri="{FF2B5EF4-FFF2-40B4-BE49-F238E27FC236}">
                <a16:creationId xmlns:a16="http://schemas.microsoft.com/office/drawing/2014/main" id="{91EE43E7-76C1-6DBC-D3F8-E0FB95BF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2" y="2343354"/>
            <a:ext cx="9210896" cy="39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64563F-84FB-83ED-6881-59E8491D78D2}"/>
              </a:ext>
            </a:extLst>
          </p:cNvPr>
          <p:cNvSpPr txBox="1"/>
          <p:nvPr/>
        </p:nvSpPr>
        <p:spPr>
          <a:xfrm>
            <a:off x="9794626" y="3567530"/>
            <a:ext cx="239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Medjugorje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Mirjana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Dragicevic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465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22080-99CD-7495-067E-C17FA103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263322"/>
            <a:ext cx="11415274" cy="33262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Aparte de esta luminosidad suelen venir acompañadas de </a:t>
            </a:r>
            <a:r>
              <a:rPr lang="es-ES" sz="3200" u="sng" dirty="0">
                <a:latin typeface="Verdana" panose="020B0604030504040204" pitchFamily="34" charset="0"/>
                <a:ea typeface="Verdana" panose="020B0604030504040204" pitchFamily="34" charset="0"/>
              </a:rPr>
              <a:t>otras circunstancias 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(sonidos, música, colorido, aromas, etc.) que acrecientan aún más el asombro del testigo. </a:t>
            </a:r>
          </a:p>
          <a:p>
            <a:endParaRPr lang="es-ES" sz="3200" dirty="0"/>
          </a:p>
        </p:txBody>
      </p:sp>
      <p:pic>
        <p:nvPicPr>
          <p:cNvPr id="3074" name="Picture 2" descr="Las apariciones marianas de El Palmar de Troya">
            <a:extLst>
              <a:ext uri="{FF2B5EF4-FFF2-40B4-BE49-F238E27FC236}">
                <a16:creationId xmlns:a16="http://schemas.microsoft.com/office/drawing/2014/main" id="{8C16F4D1-8232-B8A3-E733-68362727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29" y="2614756"/>
            <a:ext cx="6851508" cy="38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DA51ADF-2DC6-31AD-7A62-D6C9398E509B}"/>
              </a:ext>
            </a:extLst>
          </p:cNvPr>
          <p:cNvSpPr txBox="1"/>
          <p:nvPr/>
        </p:nvSpPr>
        <p:spPr>
          <a:xfrm>
            <a:off x="9489536" y="3855648"/>
            <a:ext cx="2002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Apariciones 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Palmar de Troya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(Sevilla)</a:t>
            </a:r>
          </a:p>
        </p:txBody>
      </p:sp>
    </p:spTree>
    <p:extLst>
      <p:ext uri="{BB962C8B-B14F-4D97-AF65-F5344CB8AC3E}">
        <p14:creationId xmlns:p14="http://schemas.microsoft.com/office/powerpoint/2010/main" val="1848566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0718B4-4102-3BAB-9F44-08D7D359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11531599" cy="30797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Las apariciones, sobre todo cuando suceden por primera vez, suelen darse más frecuentemente cuando la persona está en un </a:t>
            </a:r>
            <a:r>
              <a:rPr lang="es-ES" sz="3200" u="sng" dirty="0">
                <a:latin typeface="Verdana" panose="020B0604030504040204" pitchFamily="34" charset="0"/>
                <a:ea typeface="Verdana" panose="020B0604030504040204" pitchFamily="34" charset="0"/>
              </a:rPr>
              <a:t>estado de reposo</a:t>
            </a:r>
            <a:r>
              <a:rPr lang="es-ES" sz="3200" dirty="0">
                <a:latin typeface="Verdana" panose="020B0604030504040204" pitchFamily="34" charset="0"/>
                <a:ea typeface="Verdana" panose="020B0604030504040204" pitchFamily="34" charset="0"/>
              </a:rPr>
              <a:t>, o apartada del bullicio y de la multitud.</a:t>
            </a:r>
          </a:p>
          <a:p>
            <a:pPr>
              <a:lnSpc>
                <a:spcPct val="150000"/>
              </a:lnSpc>
            </a:pPr>
            <a:endParaRPr lang="es-E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4" name="Picture 2" descr="Fenómenos paranormales y apariciones marianas -">
            <a:extLst>
              <a:ext uri="{FF2B5EF4-FFF2-40B4-BE49-F238E27FC236}">
                <a16:creationId xmlns:a16="http://schemas.microsoft.com/office/drawing/2014/main" id="{1CF887BD-7EE7-AAED-FEB6-88086CA0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9760"/>
            <a:ext cx="5198533" cy="3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A85D4C3-EB34-15CB-0925-34F82F03F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81" y="3079760"/>
            <a:ext cx="6102618" cy="3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3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D0EF2-E798-48D9-B904-987C7F41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71" y="178904"/>
            <a:ext cx="6257829" cy="734805"/>
          </a:xfrm>
        </p:spPr>
        <p:txBody>
          <a:bodyPr/>
          <a:lstStyle/>
          <a:p>
            <a:r>
              <a:rPr lang="es-ES" sz="4000" dirty="0">
                <a:latin typeface="Verdana" panose="020B0604030504040204" pitchFamily="34" charset="0"/>
                <a:ea typeface="Verdana" panose="020B0604030504040204" pitchFamily="34" charset="0"/>
              </a:rPr>
              <a:t>Clases de apariciones: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95AF4B-E45E-4F11-A993-F76C4FE64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71" y="1416212"/>
            <a:ext cx="11545445" cy="4705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l. Apariciones dentro del </a:t>
            </a:r>
          </a:p>
          <a:p>
            <a:pPr marL="0" indent="0">
              <a:buNone/>
            </a:pPr>
            <a:r>
              <a:rPr lang="es-ES" dirty="0"/>
              <a:t>   </a:t>
            </a:r>
            <a:r>
              <a:rPr lang="es-ES" sz="3200" dirty="0"/>
              <a:t>ámbito religioso.</a:t>
            </a:r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2. Apariciones fuera del </a:t>
            </a:r>
          </a:p>
          <a:p>
            <a:pPr marL="0" indent="0">
              <a:buNone/>
            </a:pPr>
            <a:r>
              <a:rPr lang="es-ES" dirty="0"/>
              <a:t>    </a:t>
            </a:r>
            <a:r>
              <a:rPr lang="es-ES" sz="3200" dirty="0"/>
              <a:t>ámbito religioso.</a:t>
            </a:r>
          </a:p>
        </p:txBody>
      </p:sp>
      <p:pic>
        <p:nvPicPr>
          <p:cNvPr id="7174" name="Picture 6" descr="Ghosts and spirit | Ghost photos, Ghost pictures, Paranormal pictures">
            <a:extLst>
              <a:ext uri="{FF2B5EF4-FFF2-40B4-BE49-F238E27FC236}">
                <a16:creationId xmlns:a16="http://schemas.microsoft.com/office/drawing/2014/main" id="{2235EA40-99E4-2174-ED8D-1EE1CBB9E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042" y="2655842"/>
            <a:ext cx="3415624" cy="40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ina de la Paz, en Medjugorje – Bosnia | Reina del Cielo">
            <a:extLst>
              <a:ext uri="{FF2B5EF4-FFF2-40B4-BE49-F238E27FC236}">
                <a16:creationId xmlns:a16="http://schemas.microsoft.com/office/drawing/2014/main" id="{ED255AEF-ECCC-249A-2AB4-219716582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90" y="942054"/>
            <a:ext cx="3415624" cy="37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8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408FE-25CC-41E4-989F-78AF2D76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102729"/>
            <a:ext cx="11559208" cy="867326"/>
          </a:xfrm>
        </p:spPr>
        <p:txBody>
          <a:bodyPr/>
          <a:lstStyle/>
          <a:p>
            <a:r>
              <a:rPr lang="es-ES" dirty="0"/>
              <a:t>Apariciones dentro del ámbito religioso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D1052-715F-6D8F-C5C5-A45EC5EF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8" y="1086678"/>
            <a:ext cx="11210602" cy="546652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- Un niño o niña o grupo poco numeroso de niños. </a:t>
            </a:r>
          </a:p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- Personas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sencillas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con no mucha cultura</a:t>
            </a:r>
          </a:p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- Cuando están en un lugar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apartado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- Frecuentemente cerca de alguna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cueva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- Y cerca de donde hay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agua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(arroyo, fuente o pozo). </a:t>
            </a:r>
          </a:p>
          <a:p>
            <a:pPr>
              <a:lnSpc>
                <a:spcPct val="17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- Suelen ver la aparición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flotando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en el aire.</a:t>
            </a:r>
          </a:p>
        </p:txBody>
      </p:sp>
      <p:pic>
        <p:nvPicPr>
          <p:cNvPr id="15362" name="Picture 2" descr="50 años del final de la Apariciones de Garabandal">
            <a:extLst>
              <a:ext uri="{FF2B5EF4-FFF2-40B4-BE49-F238E27FC236}">
                <a16:creationId xmlns:a16="http://schemas.microsoft.com/office/drawing/2014/main" id="{537BB76C-3207-B457-44D6-9A16E4C5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86" y="1866298"/>
            <a:ext cx="3776983" cy="25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9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8ACB90-910C-86A0-A7FA-F3E2ABDE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160"/>
            <a:ext cx="12027821" cy="50236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Con frecuencia encima de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vegetación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Una imagen que termina convirtiéndose 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  una entidad de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aspecto celestial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Rodeada de una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claridad o luz intensísima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  que puede ser mirada por el vidente.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La imagen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suele hacerle señas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al vidente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  para que se acerque.    	</a:t>
            </a:r>
          </a:p>
        </p:txBody>
      </p:sp>
      <p:pic>
        <p:nvPicPr>
          <p:cNvPr id="2" name="Picture 2" descr="Figura divina aparece en las nubes sobre Tonga - Parano...">
            <a:extLst>
              <a:ext uri="{FF2B5EF4-FFF2-40B4-BE49-F238E27FC236}">
                <a16:creationId xmlns:a16="http://schemas.microsoft.com/office/drawing/2014/main" id="{88CD7A45-B4FA-C9B1-4D5C-6262EE2E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29" y="1148994"/>
            <a:ext cx="3678392" cy="49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5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D53A0-226C-9AE0-187D-2C3485A0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3" y="100506"/>
            <a:ext cx="9573960" cy="1321168"/>
          </a:xfrm>
        </p:spPr>
        <p:txBody>
          <a:bodyPr>
            <a:normAutofit/>
          </a:bodyPr>
          <a:lstStyle/>
          <a:p>
            <a:r>
              <a:rPr lang="es-ES" sz="7200" dirty="0"/>
              <a:t>ANTROPOGENESIS 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2D3A63-A532-26B1-253C-18DF25AD8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21674"/>
            <a:ext cx="9144000" cy="1116530"/>
          </a:xfrm>
        </p:spPr>
        <p:txBody>
          <a:bodyPr>
            <a:normAutofit/>
          </a:bodyPr>
          <a:lstStyle/>
          <a:p>
            <a:r>
              <a:rPr lang="es-ES" sz="6600" dirty="0">
                <a:latin typeface="+mj-lt"/>
              </a:rPr>
              <a:t>COSMOGENESIS</a:t>
            </a:r>
          </a:p>
        </p:txBody>
      </p:sp>
      <p:pic>
        <p:nvPicPr>
          <p:cNvPr id="1026" name="Picture 2" descr="Las Razas de la Tierra | OFF TOPIC Cosmoecología">
            <a:extLst>
              <a:ext uri="{FF2B5EF4-FFF2-40B4-BE49-F238E27FC236}">
                <a16:creationId xmlns:a16="http://schemas.microsoft.com/office/drawing/2014/main" id="{31E9168D-64EE-8A26-0AC7-73A520A6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3" y="2681145"/>
            <a:ext cx="5297260" cy="388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sciencia, energía y Cosmogénesis - Consciencia y Energía">
            <a:extLst>
              <a:ext uri="{FF2B5EF4-FFF2-40B4-BE49-F238E27FC236}">
                <a16:creationId xmlns:a16="http://schemas.microsoft.com/office/drawing/2014/main" id="{D7EAED9C-73FF-B3F5-14BD-46CBE4A9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0385"/>
            <a:ext cx="5935764" cy="29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25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D10EC-83F7-9CD0-07E4-3B07147E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90" y="189028"/>
            <a:ext cx="11739217" cy="60396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- A menudo le manda </a:t>
            </a:r>
            <a:r>
              <a:rPr lang="es-ES" sz="2600" u="sng" dirty="0">
                <a:latin typeface="Verdana" panose="020B0604030504040204" pitchFamily="34" charset="0"/>
                <a:ea typeface="Verdana" panose="020B0604030504040204" pitchFamily="34" charset="0"/>
              </a:rPr>
              <a:t>que vuelva 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en días sucesivos o en fechas       determinadas.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- El mensaje que le da para que lo comunique a otros, suele contener </a:t>
            </a:r>
            <a:r>
              <a:rPr lang="es-ES" sz="2600" u="sng" dirty="0">
                <a:latin typeface="Verdana" panose="020B0604030504040204" pitchFamily="34" charset="0"/>
                <a:ea typeface="Verdana" panose="020B0604030504040204" pitchFamily="34" charset="0"/>
              </a:rPr>
              <a:t>un secreto 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prohibiéndole decirlo hasta una fecha determinada. </a:t>
            </a:r>
          </a:p>
          <a:p>
            <a:pPr marL="0" indent="0">
              <a:lnSpc>
                <a:spcPct val="150000"/>
              </a:lnSpc>
              <a:buNone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314" name="Picture 2" descr="La vidente de Medjugorje: la Virgen anula sus apariciones mensuales">
            <a:extLst>
              <a:ext uri="{FF2B5EF4-FFF2-40B4-BE49-F238E27FC236}">
                <a16:creationId xmlns:a16="http://schemas.microsoft.com/office/drawing/2014/main" id="{031ED138-EDD9-9996-E7A1-A51EF3BE5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39" y="2737047"/>
            <a:ext cx="7668475" cy="39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3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793852-6F1A-939F-1A42-C93F91D8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24" y="241852"/>
            <a:ext cx="11767194" cy="6069496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Tx/>
              <a:buChar char="-"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También manda que hagan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construir allí mismo un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santuario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o capilla para que la gente vaya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a orar.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-No es raro que le dé poder para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hacer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curaciones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o que comience a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curarse la gente que allí acuda o que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beba del agua de algún pozo o fuente.</a:t>
            </a:r>
          </a:p>
          <a:p>
            <a:pPr>
              <a:lnSpc>
                <a:spcPct val="160000"/>
              </a:lnSpc>
            </a:pPr>
            <a:endParaRPr lang="es-ES" sz="2800" dirty="0"/>
          </a:p>
        </p:txBody>
      </p:sp>
      <p:pic>
        <p:nvPicPr>
          <p:cNvPr id="16386" name="Picture 2" descr="En julio se cumplen 60 años de las apariciones marianas en Garabandal">
            <a:extLst>
              <a:ext uri="{FF2B5EF4-FFF2-40B4-BE49-F238E27FC236}">
                <a16:creationId xmlns:a16="http://schemas.microsoft.com/office/drawing/2014/main" id="{2C388EF9-0952-3ECB-A010-5AFD1334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58" y="467323"/>
            <a:ext cx="5815218" cy="26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 justo vive da fé!: A Aparição de Lourdes">
            <a:extLst>
              <a:ext uri="{FF2B5EF4-FFF2-40B4-BE49-F238E27FC236}">
                <a16:creationId xmlns:a16="http://schemas.microsoft.com/office/drawing/2014/main" id="{B5E9F033-B537-A1B5-6302-88767922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94" y="3379304"/>
            <a:ext cx="4404423" cy="31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14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F22AB-0FEA-E78C-0983-17BA3B87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9878"/>
            <a:ext cx="11701670" cy="695049"/>
          </a:xfrm>
        </p:spPr>
        <p:txBody>
          <a:bodyPr/>
          <a:lstStyle/>
          <a:p>
            <a:r>
              <a:rPr lang="es-ES" dirty="0"/>
              <a:t>Apariciones fuera del ámbito religioso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9155F-B1A0-593D-82D6-332EE654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38997"/>
            <a:ext cx="11701670" cy="51816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Las apariciones de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fantasmas </a:t>
            </a:r>
            <a:r>
              <a:rPr lang="es-ES" sz="28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ectoplásmicos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en el seno del espiritismo y de otros tipos de entidades que nos dicen ser espíritus de muertos, es otro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  fenómeno semejante a los que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  venimos tratando. </a:t>
            </a:r>
          </a:p>
        </p:txBody>
      </p:sp>
      <p:pic>
        <p:nvPicPr>
          <p:cNvPr id="2050" name="Picture 2" descr="Fotos: Seis historias de fantasmas reales que dan más miedo que una  película de terror | Tentaciones | EL PAÍS">
            <a:extLst>
              <a:ext uri="{FF2B5EF4-FFF2-40B4-BE49-F238E27FC236}">
                <a16:creationId xmlns:a16="http://schemas.microsoft.com/office/drawing/2014/main" id="{35C6D792-D03D-2BC5-291E-8915D49C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6" y="2512623"/>
            <a:ext cx="5316101" cy="42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29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3E583-6E2C-7D09-AF42-350C4F644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29" y="349187"/>
            <a:ext cx="11592742" cy="3777622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Estas apariciones se han dado en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innumerables ocasiones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y siguen todavía dándose, y no tienen nada que ver con lo religioso.</a:t>
            </a:r>
          </a:p>
          <a:p>
            <a:endParaRPr lang="es-ES" sz="2800" dirty="0"/>
          </a:p>
        </p:txBody>
      </p:sp>
      <p:pic>
        <p:nvPicPr>
          <p:cNvPr id="1026" name="Picture 2" descr="Las cámaras descubren al fantasma del castillo de Enrique VIII | Noticias  de actualidad | EL PAÍS">
            <a:extLst>
              <a:ext uri="{FF2B5EF4-FFF2-40B4-BE49-F238E27FC236}">
                <a16:creationId xmlns:a16="http://schemas.microsoft.com/office/drawing/2014/main" id="{E73F008D-1B26-32D3-6B23-D380183A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38" y="1280031"/>
            <a:ext cx="7988320" cy="53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7BD8B6-429E-52AC-B4EE-310C19A4DEC5}"/>
              </a:ext>
            </a:extLst>
          </p:cNvPr>
          <p:cNvSpPr txBox="1"/>
          <p:nvPr/>
        </p:nvSpPr>
        <p:spPr>
          <a:xfrm>
            <a:off x="299629" y="3156984"/>
            <a:ext cx="2517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Fantasma de 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5ª esposa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Enrique VIII</a:t>
            </a:r>
          </a:p>
        </p:txBody>
      </p:sp>
    </p:spTree>
    <p:extLst>
      <p:ext uri="{BB962C8B-B14F-4D97-AF65-F5344CB8AC3E}">
        <p14:creationId xmlns:p14="http://schemas.microsoft.com/office/powerpoint/2010/main" val="2781853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tos: Seis historias de fantasmas reales que dan más miedo que una  película de terror | Tentaciones | EL PAÍS">
            <a:extLst>
              <a:ext uri="{FF2B5EF4-FFF2-40B4-BE49-F238E27FC236}">
                <a16:creationId xmlns:a16="http://schemas.microsoft.com/office/drawing/2014/main" id="{A1F35FD3-0E91-E757-51FA-830CFD47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23" y="0"/>
            <a:ext cx="6027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0DCBD4-28A3-C6A5-ABFA-48A470BF6CAF}"/>
              </a:ext>
            </a:extLst>
          </p:cNvPr>
          <p:cNvSpPr txBox="1"/>
          <p:nvPr/>
        </p:nvSpPr>
        <p:spPr>
          <a:xfrm>
            <a:off x="8575391" y="2595703"/>
            <a:ext cx="349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Foto de 1936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stem"/>
                <a:ea typeface="+mn-ea"/>
                <a:cs typeface="Arial"/>
              </a:rPr>
              <a:t>Lady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stem"/>
                <a:ea typeface="+mn-ea"/>
                <a:cs typeface="Arial"/>
              </a:rPr>
              <a:t>Doronthy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stem"/>
                <a:ea typeface="+mn-ea"/>
                <a:cs typeface="Arial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stem"/>
                <a:ea typeface="+mn-ea"/>
                <a:cs typeface="Arial"/>
              </a:rPr>
              <a:t>Townshend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stem"/>
                <a:ea typeface="+mn-ea"/>
                <a:cs typeface="Arial"/>
              </a:rPr>
              <a:t>Fallecida en 1726.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25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1BC63D3-F3AF-A10A-3E9F-9A5099DA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8" y="190500"/>
            <a:ext cx="11035748" cy="854075"/>
          </a:xfrm>
        </p:spPr>
        <p:txBody>
          <a:bodyPr/>
          <a:lstStyle/>
          <a:p>
            <a:r>
              <a:rPr lang="es-ES" dirty="0"/>
              <a:t>Rasgos comunes en todas las apariciones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5353A-8A38-A580-A377-2C43B0E4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8" y="1044575"/>
            <a:ext cx="11655286" cy="4587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Les fortalece la fe y les pide que vuelvan frecuentemente en </a:t>
            </a:r>
            <a:r>
              <a:rPr lang="es-ES" sz="2800" b="1" u="sng" dirty="0">
                <a:latin typeface="Verdana" panose="020B0604030504040204" pitchFamily="34" charset="0"/>
                <a:ea typeface="Verdana" panose="020B0604030504040204" pitchFamily="34" charset="0"/>
              </a:rPr>
              <a:t>fecha periódica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al mismo sitio, que construyan allí una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ermita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«para que mucha gente venga», les suele comunicar un </a:t>
            </a:r>
            <a:r>
              <a:rPr lang="es-ES" sz="2800" u="sng" dirty="0">
                <a:latin typeface="Verdana" panose="020B0604030504040204" pitchFamily="34" charset="0"/>
                <a:ea typeface="Verdana" panose="020B0604030504040204" pitchFamily="34" charset="0"/>
              </a:rPr>
              <a:t>secreto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E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2" descr="13 de octubre: el Milagro del Sol realizado en Fátima">
            <a:extLst>
              <a:ext uri="{FF2B5EF4-FFF2-40B4-BE49-F238E27FC236}">
                <a16:creationId xmlns:a16="http://schemas.microsoft.com/office/drawing/2014/main" id="{BC1962ED-F1A7-1A8D-26FF-FF4C01BD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36" y="3077944"/>
            <a:ext cx="5558091" cy="31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steban Cruz Niño on Twitter: &quot;Las apariciones marianas de Garabandal son  una serie de supuestas apariciones de la Virgen María que tuvieron lugar  entre 1961 y 1965, a cuatro niñas españa. @AlvaroEscribe, @">
            <a:extLst>
              <a:ext uri="{FF2B5EF4-FFF2-40B4-BE49-F238E27FC236}">
                <a16:creationId xmlns:a16="http://schemas.microsoft.com/office/drawing/2014/main" id="{5D78A478-8E61-A6A6-C237-28F46E29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870" y="3039533"/>
            <a:ext cx="2518236" cy="36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78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6571F-2CB7-45B4-182D-339AB7E2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78" y="338667"/>
            <a:ext cx="11794210" cy="45462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Les pide que no lo revelen o sólo en fecha determinada; anuncia catástrofes próximas, les pide sacrificios y penitencias, ejerce sobre ellos un poder telepático, los atrae al lugar de la aparición; suele haber «señales en los cielos».</a:t>
            </a:r>
          </a:p>
          <a:p>
            <a:pPr>
              <a:lnSpc>
                <a:spcPct val="150000"/>
              </a:lnSpc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Garabandal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</a:rPr>
              <a:t>  “Aviso, Milagro y Castigo”.</a:t>
            </a:r>
          </a:p>
          <a:p>
            <a:pPr>
              <a:lnSpc>
                <a:spcPct val="150000"/>
              </a:lnSpc>
            </a:pPr>
            <a:endParaRPr lang="es-E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s-ES" sz="2800" dirty="0"/>
          </a:p>
        </p:txBody>
      </p:sp>
      <p:pic>
        <p:nvPicPr>
          <p:cNvPr id="2" name="Picture 2" descr="Según un estudio, los videntes de Medjugorje se Comunican con un Ser  Externo | Reina del Cielo">
            <a:extLst>
              <a:ext uri="{FF2B5EF4-FFF2-40B4-BE49-F238E27FC236}">
                <a16:creationId xmlns:a16="http://schemas.microsoft.com/office/drawing/2014/main" id="{33A5AF35-425D-B96A-07A9-D087DDEA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21" y="2816812"/>
            <a:ext cx="4442395" cy="38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75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FE6F3-60FB-E0FE-77BD-C65F9B34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13" y="282840"/>
            <a:ext cx="2177857" cy="674603"/>
          </a:xfrm>
        </p:spPr>
        <p:txBody>
          <a:bodyPr/>
          <a:lstStyle/>
          <a:p>
            <a:r>
              <a:rPr lang="es-ES" b="1" dirty="0"/>
              <a:t>Fátima</a:t>
            </a:r>
          </a:p>
        </p:txBody>
      </p:sp>
      <p:pic>
        <p:nvPicPr>
          <p:cNvPr id="4" name="Picture 6" descr="El Ovni de Fátima, Avistamiento? ¿La Virgen de Fátima es un extraterrestre?  -">
            <a:extLst>
              <a:ext uri="{FF2B5EF4-FFF2-40B4-BE49-F238E27FC236}">
                <a16:creationId xmlns:a16="http://schemas.microsoft.com/office/drawing/2014/main" id="{C85588D9-41F2-12B7-91B8-58DED9A4C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44" y="78122"/>
            <a:ext cx="4162318" cy="3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gen de Fátima - Wikipedia, la enciclopedia libre">
            <a:extLst>
              <a:ext uri="{FF2B5EF4-FFF2-40B4-BE49-F238E27FC236}">
                <a16:creationId xmlns:a16="http://schemas.microsoft.com/office/drawing/2014/main" id="{C8A66748-B401-EA5F-CC15-1E2CCD5E5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74" y="3922618"/>
            <a:ext cx="1663429" cy="285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A061BBA-E199-E836-EB5F-0B5F1996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4" y="1197240"/>
            <a:ext cx="7170560" cy="5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CB9EC4-94D6-F61F-579F-209B8C8EF79D}"/>
              </a:ext>
            </a:extLst>
          </p:cNvPr>
          <p:cNvSpPr txBox="1"/>
          <p:nvPr/>
        </p:nvSpPr>
        <p:spPr>
          <a:xfrm>
            <a:off x="10079133" y="4769014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Arial"/>
                <a:hlinkClick r:id="rId5" action="ppaction://hlinkfile"/>
              </a:rPr>
              <a:t>Video JJB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495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51322 The sun miracle">
            <a:extLst>
              <a:ext uri="{FF2B5EF4-FFF2-40B4-BE49-F238E27FC236}">
                <a16:creationId xmlns:a16="http://schemas.microsoft.com/office/drawing/2014/main" id="{A30F426A-1287-3D61-6A8B-63CCB412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6" y="162386"/>
            <a:ext cx="9541308" cy="65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5C17C5-C0CC-CE4D-1964-37199D8F8D41}"/>
              </a:ext>
            </a:extLst>
          </p:cNvPr>
          <p:cNvSpPr txBox="1"/>
          <p:nvPr/>
        </p:nvSpPr>
        <p:spPr>
          <a:xfrm>
            <a:off x="355989" y="3039689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Fátima</a:t>
            </a:r>
          </a:p>
        </p:txBody>
      </p:sp>
    </p:spTree>
    <p:extLst>
      <p:ext uri="{BB962C8B-B14F-4D97-AF65-F5344CB8AC3E}">
        <p14:creationId xmlns:p14="http://schemas.microsoft.com/office/powerpoint/2010/main" val="3235949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B6E7EA-59D3-A938-196D-8DD8941C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4" y="0"/>
            <a:ext cx="7252989" cy="74211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</a:rPr>
              <a:t>Los mensajes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20E336-6DFF-B43B-D254-5671D7B8A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" y="815002"/>
            <a:ext cx="11763215" cy="6042997"/>
          </a:xfrm>
        </p:spPr>
        <p:txBody>
          <a:bodyPr>
            <a:noAutofit/>
          </a:bodyPr>
          <a:lstStyle/>
          <a:p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Los mensajes son de tono </a:t>
            </a:r>
            <a:r>
              <a:rPr lang="es-ES" sz="2600" u="sng" dirty="0">
                <a:latin typeface="Verdana" panose="020B0604030504040204" pitchFamily="34" charset="0"/>
                <a:ea typeface="Verdana" panose="020B0604030504040204" pitchFamily="34" charset="0"/>
              </a:rPr>
              <a:t>apocalíptico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: El mundo es un hervidero de pecados y la ira de Dios está a punto de descargar sobre el planeta. </a:t>
            </a:r>
          </a:p>
          <a:p>
            <a:endParaRPr lang="es-E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Habrá </a:t>
            </a:r>
            <a:r>
              <a:rPr lang="es-ES" sz="2600" u="sng" dirty="0">
                <a:latin typeface="Verdana" panose="020B0604030504040204" pitchFamily="34" charset="0"/>
                <a:ea typeface="Verdana" panose="020B0604030504040204" pitchFamily="34" charset="0"/>
              </a:rPr>
              <a:t>guerras y toda suerte de calamidades 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y morirá muchísima gente. </a:t>
            </a:r>
          </a:p>
          <a:p>
            <a:endParaRPr lang="es-E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Las </a:t>
            </a:r>
            <a:r>
              <a:rPr lang="es-ES" sz="2600" u="sng" dirty="0">
                <a:latin typeface="Verdana" panose="020B0604030504040204" pitchFamily="34" charset="0"/>
                <a:ea typeface="Verdana" panose="020B0604030504040204" pitchFamily="34" charset="0"/>
              </a:rPr>
              <a:t>críticas al clero 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abundan y son extremadamente fuertes, también con amenaza de grandes castigos. </a:t>
            </a:r>
          </a:p>
          <a:p>
            <a:endParaRPr lang="es-E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Luego vendrá una paz breve con la que se entremezcla, aunque no de una manera muy clara, </a:t>
            </a:r>
            <a:r>
              <a:rPr lang="es-ES" sz="2600" u="sng" dirty="0">
                <a:latin typeface="Verdana" panose="020B0604030504040204" pitchFamily="34" charset="0"/>
                <a:ea typeface="Verdana" panose="020B0604030504040204" pitchFamily="34" charset="0"/>
              </a:rPr>
              <a:t>la segunda venida de Cristo</a:t>
            </a:r>
            <a:r>
              <a:rPr lang="es-ES" sz="2600" dirty="0">
                <a:latin typeface="Verdana" panose="020B0604030504040204" pitchFamily="34" charset="0"/>
                <a:ea typeface="Verdana" panose="020B0604030504040204" pitchFamily="34" charset="0"/>
              </a:rPr>
              <a:t>; y tras un intervalo no muy largo, será el fin del mundo. </a:t>
            </a:r>
          </a:p>
        </p:txBody>
      </p:sp>
    </p:spTree>
    <p:extLst>
      <p:ext uri="{BB962C8B-B14F-4D97-AF65-F5344CB8AC3E}">
        <p14:creationId xmlns:p14="http://schemas.microsoft.com/office/powerpoint/2010/main" val="295173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1A15C-7D73-F5F1-48F8-DCC6581D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579919"/>
            <a:ext cx="11497733" cy="5463071"/>
          </a:xfrm>
        </p:spPr>
        <p:txBody>
          <a:bodyPr>
            <a:normAutofit/>
          </a:bodyPr>
          <a:lstStyle/>
          <a:p>
            <a:r>
              <a:rPr lang="es-ES" sz="3600" dirty="0"/>
              <a:t>ANTROPOGENESIS: 	Estudio del origen y evolución del ser humano.</a:t>
            </a:r>
          </a:p>
          <a:p>
            <a:endParaRPr lang="es-ES" sz="3600" dirty="0"/>
          </a:p>
          <a:p>
            <a:endParaRPr lang="es-ES" sz="3600" dirty="0"/>
          </a:p>
          <a:p>
            <a:endParaRPr lang="es-ES" sz="3600" dirty="0"/>
          </a:p>
          <a:p>
            <a:r>
              <a:rPr lang="es-ES" sz="3600" dirty="0"/>
              <a:t>COSMOGENESIS: Estudio del origen y desarrollo del cosmos.</a:t>
            </a:r>
          </a:p>
        </p:txBody>
      </p:sp>
      <p:pic>
        <p:nvPicPr>
          <p:cNvPr id="1026" name="Picture 2" descr="7.2- La antropogénesis y la falsa disyunción naturaleza / cultura">
            <a:extLst>
              <a:ext uri="{FF2B5EF4-FFF2-40B4-BE49-F238E27FC236}">
                <a16:creationId xmlns:a16="http://schemas.microsoft.com/office/drawing/2014/main" id="{86E40B1A-8D45-F1F5-23C7-1128EF41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22" y="1234159"/>
            <a:ext cx="4831478" cy="24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ciencia, energía y Cosmogénesis - Consciencia y Energía">
            <a:extLst>
              <a:ext uri="{FF2B5EF4-FFF2-40B4-BE49-F238E27FC236}">
                <a16:creationId xmlns:a16="http://schemas.microsoft.com/office/drawing/2014/main" id="{3C7F3DAC-0394-7689-32DE-089F939B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7" y="4442358"/>
            <a:ext cx="4408145" cy="22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77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6A442-CFF5-4688-0BB3-5B51FC81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70" y="204399"/>
            <a:ext cx="5198259" cy="696728"/>
          </a:xfrm>
        </p:spPr>
        <p:txBody>
          <a:bodyPr/>
          <a:lstStyle/>
          <a:p>
            <a:pPr algn="ctr"/>
            <a:r>
              <a:rPr lang="es-ES" dirty="0"/>
              <a:t>GARABANDAL</a:t>
            </a:r>
          </a:p>
        </p:txBody>
      </p:sp>
      <p:pic>
        <p:nvPicPr>
          <p:cNvPr id="4" name="Picture 2" descr="Mari Cruz: &quot;Al final no sabes si te lo estás imaginando o pasó realmente.  Quizás lo hemos mentalizado&quot; | Crónica">
            <a:extLst>
              <a:ext uri="{FF2B5EF4-FFF2-40B4-BE49-F238E27FC236}">
                <a16:creationId xmlns:a16="http://schemas.microsoft.com/office/drawing/2014/main" id="{88598F2B-860A-E30A-8E99-A582F766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7" y="1253067"/>
            <a:ext cx="6061287" cy="40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arabandal no es del Cielo: obispos. «Vidente contorsionista»: «no pude  soportar la intensa mirada de Jesús» | FORO CATÓLICO">
            <a:extLst>
              <a:ext uri="{FF2B5EF4-FFF2-40B4-BE49-F238E27FC236}">
                <a16:creationId xmlns:a16="http://schemas.microsoft.com/office/drawing/2014/main" id="{8AF7214E-D8E9-3D80-6398-530EB6DE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00" y="1221030"/>
            <a:ext cx="5730200" cy="39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F6A342-68DE-CCC5-8790-5F7A99DE5C8C}"/>
              </a:ext>
            </a:extLst>
          </p:cNvPr>
          <p:cNvSpPr txBox="1"/>
          <p:nvPr/>
        </p:nvSpPr>
        <p:spPr>
          <a:xfrm>
            <a:off x="1311747" y="5860915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Entre 1961 y 1965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910A6-E9D4-B0A5-5BA9-A09322F8C985}"/>
              </a:ext>
            </a:extLst>
          </p:cNvPr>
          <p:cNvSpPr txBox="1"/>
          <p:nvPr/>
        </p:nvSpPr>
        <p:spPr>
          <a:xfrm>
            <a:off x="6783242" y="5537749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Conchita González, Mari Cruz González,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Jacinta González y Mari Loli Mazón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46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arabandal no es del Cielo: obispos. «Vidente contorsionista»: «no pude  soportar la intensa mirada de Jesús» | FORO CATÓLICO">
            <a:extLst>
              <a:ext uri="{FF2B5EF4-FFF2-40B4-BE49-F238E27FC236}">
                <a16:creationId xmlns:a16="http://schemas.microsoft.com/office/drawing/2014/main" id="{D86950E5-F26A-B824-94A5-0905089C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56" y="3274183"/>
            <a:ext cx="3691037" cy="33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a noche de los gritos (Garabandal) – gloria.tv">
            <a:extLst>
              <a:ext uri="{FF2B5EF4-FFF2-40B4-BE49-F238E27FC236}">
                <a16:creationId xmlns:a16="http://schemas.microsoft.com/office/drawing/2014/main" id="{6FB00CA5-A634-3777-0AFD-1B7F6A60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93" y="82718"/>
            <a:ext cx="4132092" cy="30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arabandal. Una página memorable del evangelión de Ardvisura Anahíta. - Los  Cátaros">
            <a:extLst>
              <a:ext uri="{FF2B5EF4-FFF2-40B4-BE49-F238E27FC236}">
                <a16:creationId xmlns:a16="http://schemas.microsoft.com/office/drawing/2014/main" id="{BA7E0593-8009-4114-B4A7-579723AB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48" y="113439"/>
            <a:ext cx="4775560" cy="29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E74535A-DF34-FD11-5095-903C56D2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71" y="3274182"/>
            <a:ext cx="6183465" cy="33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59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oto, horno, viejo, computer&#10;&#10;Descripción generada automáticamente">
            <a:extLst>
              <a:ext uri="{FF2B5EF4-FFF2-40B4-BE49-F238E27FC236}">
                <a16:creationId xmlns:a16="http://schemas.microsoft.com/office/drawing/2014/main" id="{AC55B564-DC19-4518-B016-694A0125E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10" y="-92766"/>
            <a:ext cx="4736188" cy="69507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34F5C9-405E-DBFA-5D10-221FD94D6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0530" y="857250"/>
            <a:ext cx="6858000" cy="5143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DE60DB0-1568-DAC9-BDA6-ABAC2E878561}"/>
              </a:ext>
            </a:extLst>
          </p:cNvPr>
          <p:cNvSpPr txBox="1"/>
          <p:nvPr/>
        </p:nvSpPr>
        <p:spPr>
          <a:xfrm>
            <a:off x="182828" y="1855304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Foto hecha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por Conchita</a:t>
            </a:r>
          </a:p>
        </p:txBody>
      </p:sp>
    </p:spTree>
    <p:extLst>
      <p:ext uri="{BB962C8B-B14F-4D97-AF65-F5344CB8AC3E}">
        <p14:creationId xmlns:p14="http://schemas.microsoft.com/office/powerpoint/2010/main" val="3369778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enedicto XVI quería neutralidad con las apariciones de Garabandal»">
            <a:extLst>
              <a:ext uri="{FF2B5EF4-FFF2-40B4-BE49-F238E27FC236}">
                <a16:creationId xmlns:a16="http://schemas.microsoft.com/office/drawing/2014/main" id="{E502E863-6974-1227-F9FD-35E2E38F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49" y="165579"/>
            <a:ext cx="9832101" cy="65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26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C51AC-428A-CFF1-0A9D-C5C798B9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0" y="166343"/>
            <a:ext cx="10515600" cy="761310"/>
          </a:xfrm>
        </p:spPr>
        <p:txBody>
          <a:bodyPr/>
          <a:lstStyle/>
          <a:p>
            <a:pPr algn="ctr"/>
            <a:r>
              <a:rPr lang="es-ES" dirty="0"/>
              <a:t>Mensaje en </a:t>
            </a:r>
            <a:r>
              <a:rPr lang="es-ES" dirty="0" err="1"/>
              <a:t>Garabandal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240AE1-C56D-C975-1603-D77AE831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1225827"/>
            <a:ext cx="11703017" cy="5632173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Como no se ha cumplido y no se ha dado mucho a conocer mi mensaje del 18 de octubre, os diré que este es el último.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Antes la copa se estaba llenando, ahora está rebosando.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Los Sacerdotes, Obispos y Cardenales van muchos por el camino de la perdición y con ellos llevan a muchas mas almas.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Eucaristía cada vez se le da menos importancia.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Debéis evitar la ira del Buen Dios sobre vosotros con vuestros esfuerzos.</a:t>
            </a:r>
          </a:p>
          <a:p>
            <a:pPr>
              <a:lnSpc>
                <a:spcPct val="150000"/>
              </a:lnSpc>
            </a:pPr>
            <a:endParaRPr lang="es-ES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61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C51AC-428A-CFF1-0A9D-C5C798B9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0" y="166343"/>
            <a:ext cx="10515600" cy="761310"/>
          </a:xfrm>
        </p:spPr>
        <p:txBody>
          <a:bodyPr/>
          <a:lstStyle/>
          <a:p>
            <a:pPr algn="ctr"/>
            <a:r>
              <a:rPr lang="es-ES" dirty="0"/>
              <a:t>Mensaje en </a:t>
            </a:r>
            <a:r>
              <a:rPr lang="es-ES" dirty="0" err="1"/>
              <a:t>Garabandal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240AE1-C56D-C975-1603-D77AE831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0" y="1044271"/>
            <a:ext cx="11287539" cy="564738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 le pedís perdón con alma sincera El os perdonará.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Yo, vuestra Madre, por intercesión del </a:t>
            </a:r>
            <a:r>
              <a:rPr lang="es-ES" sz="2800" b="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Arcangel</a:t>
            </a: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San Miguel, os quiero decir que os enmendéis.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Ya estáis en los últimos avisos.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Os quiero mucho y no quiero vuestra condenación.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Pedidnos sinceramente y nosotros os lo daremos.</a:t>
            </a:r>
          </a:p>
          <a:p>
            <a:pPr algn="l">
              <a:lnSpc>
                <a:spcPct val="150000"/>
              </a:lnSpc>
            </a:pPr>
            <a:r>
              <a:rPr lang="es-ES" sz="28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Debéis sacrificaros mas, pensad en la Pasión de Jesús.</a:t>
            </a:r>
          </a:p>
          <a:p>
            <a:pPr>
              <a:lnSpc>
                <a:spcPct val="150000"/>
              </a:lnSpc>
            </a:pPr>
            <a:endParaRPr lang="es-ES" sz="28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96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BB017-0A27-17D5-BE82-B86CF993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422" y="31039"/>
            <a:ext cx="8911687" cy="661351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Garabandal</a:t>
            </a:r>
            <a:r>
              <a:rPr lang="es-ES" dirty="0"/>
              <a:t> : Aviso, Milagro y Castigo.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2A976E-F45D-C7C5-ED61-33231EBD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5" y="692390"/>
            <a:ext cx="11785599" cy="6057078"/>
          </a:xfrm>
        </p:spPr>
        <p:txBody>
          <a:bodyPr>
            <a:noAutofit/>
          </a:bodyPr>
          <a:lstStyle/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Aviso: </a:t>
            </a:r>
          </a:p>
          <a:p>
            <a:pPr marL="0" indent="0">
              <a:buNone/>
            </a:pPr>
            <a:r>
              <a:rPr lang="es-ES" sz="2400" i="1" dirty="0">
                <a:latin typeface="Verdana" panose="020B0604030504040204" pitchFamily="34" charset="0"/>
                <a:ea typeface="Verdana" panose="020B0604030504040204" pitchFamily="34" charset="0"/>
              </a:rPr>
              <a:t>	“Comenzará como algo que se verá en el cielo, no siendo un 	cometa, meteoro ni nada de características físicas, ya que será 	sobrenatural”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Milagro: </a:t>
            </a:r>
          </a:p>
          <a:p>
            <a:pPr marL="0" indent="0">
              <a:buNone/>
            </a:pPr>
            <a:r>
              <a:rPr lang="es-ES" sz="2400" i="1" dirty="0">
                <a:latin typeface="Verdana" panose="020B0604030504040204" pitchFamily="34" charset="0"/>
                <a:ea typeface="Verdana" panose="020B0604030504040204" pitchFamily="34" charset="0"/>
              </a:rPr>
              <a:t>	“Ocurrirá un jueves a las 20.30h entre el 8 y 16 de marzo, abril o 	mayo…..</a:t>
            </a:r>
          </a:p>
          <a:p>
            <a:pPr marL="0" indent="0">
              <a:buNone/>
            </a:pPr>
            <a:r>
              <a:rPr lang="es-ES" sz="2400" i="1" dirty="0">
                <a:latin typeface="Verdana" panose="020B0604030504040204" pitchFamily="34" charset="0"/>
                <a:ea typeface="Verdana" panose="020B0604030504040204" pitchFamily="34" charset="0"/>
              </a:rPr>
              <a:t>	Quedará una señal permanente visible y sobrenatural en los 	Pinos….”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Castigo: </a:t>
            </a:r>
          </a:p>
          <a:p>
            <a:pPr marL="0" indent="0">
              <a:buNone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	“</a:t>
            </a:r>
            <a:r>
              <a:rPr lang="es-ES" sz="2400" i="1" dirty="0">
                <a:latin typeface="Verdana" panose="020B0604030504040204" pitchFamily="34" charset="0"/>
                <a:ea typeface="Verdana" panose="020B0604030504040204" pitchFamily="34" charset="0"/>
              </a:rPr>
              <a:t>El castigo esta condicionado y depende si la humanidad cumple 	con        	los mensajes y con el Milagro.”</a:t>
            </a: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C075280-4B2C-0D7A-7599-7C1315B7E46A}"/>
              </a:ext>
            </a:extLst>
          </p:cNvPr>
          <p:cNvSpPr txBox="1"/>
          <p:nvPr/>
        </p:nvSpPr>
        <p:spPr>
          <a:xfrm>
            <a:off x="10620137" y="6165610"/>
            <a:ext cx="130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linkClick r:id="rId2" action="ppaction://hlinkfile"/>
              </a:rPr>
              <a:t>VIDEO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50577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970F7-320D-CCF3-A620-8EFCB9D5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440" y="128892"/>
            <a:ext cx="8911687" cy="780620"/>
          </a:xfrm>
        </p:spPr>
        <p:txBody>
          <a:bodyPr/>
          <a:lstStyle/>
          <a:p>
            <a:r>
              <a:rPr lang="es-ES" dirty="0" err="1"/>
              <a:t>Medjugorge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6D7CB5-D623-2B69-5E28-B33E96E5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029525"/>
            <a:ext cx="11836400" cy="2639840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Bosnia-Herzegovina</a:t>
            </a:r>
          </a:p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6 niños el 24 de junio de 1981 (30 años de apariciones)</a:t>
            </a:r>
          </a:p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Mensajes</a:t>
            </a:r>
          </a:p>
          <a:p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Diez secretos:</a:t>
            </a:r>
            <a:r>
              <a:rPr lang="es-ES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Según los videntes</a:t>
            </a:r>
            <a:r>
              <a:rPr lang="es-E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 darán a conocer al mundo entero tres días antes de que ocurran.</a:t>
            </a:r>
          </a:p>
          <a:p>
            <a:r>
              <a:rPr lang="es-ES" sz="20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Uno de los secretos será una señal permanente y visible en la colina de las apariciones.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Breve historia de las apariciones de la Virgen en Medjugorje - Almudi.org">
            <a:extLst>
              <a:ext uri="{FF2B5EF4-FFF2-40B4-BE49-F238E27FC236}">
                <a16:creationId xmlns:a16="http://schemas.microsoft.com/office/drawing/2014/main" id="{D703CD21-B415-A573-C557-501DCBBC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3429000"/>
            <a:ext cx="4643491" cy="30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comienzo de las apariciones en Medjugorje | tengo sed de Ti">
            <a:extLst>
              <a:ext uri="{FF2B5EF4-FFF2-40B4-BE49-F238E27FC236}">
                <a16:creationId xmlns:a16="http://schemas.microsoft.com/office/drawing/2014/main" id="{2C6D42AC-6F57-C493-A958-F81DE341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17" y="3428999"/>
            <a:ext cx="6119189" cy="30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07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ientos de personas ven la aparición de la Virgen María sobre una iglesia  en Nigeria | Fenómenos paranormales, fantasmas, extraterrestres, ovnis">
            <a:extLst>
              <a:ext uri="{FF2B5EF4-FFF2-40B4-BE49-F238E27FC236}">
                <a16:creationId xmlns:a16="http://schemas.microsoft.com/office/drawing/2014/main" id="{F8C841D3-8F21-C4E5-8E8B-B2D8DD34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6" y="1850700"/>
            <a:ext cx="6503623" cy="37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cador de contenido 4" descr="Imagen que contiene fuego, tabla, cuarto&#10;&#10;Descripción generada automáticamente">
            <a:extLst>
              <a:ext uri="{FF2B5EF4-FFF2-40B4-BE49-F238E27FC236}">
                <a16:creationId xmlns:a16="http://schemas.microsoft.com/office/drawing/2014/main" id="{7AB3593B-452A-87DE-D40C-8356317A8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00" y="99392"/>
            <a:ext cx="4784234" cy="6367670"/>
          </a:xfrm>
        </p:spPr>
      </p:pic>
    </p:spTree>
    <p:extLst>
      <p:ext uri="{BB962C8B-B14F-4D97-AF65-F5344CB8AC3E}">
        <p14:creationId xmlns:p14="http://schemas.microsoft.com/office/powerpoint/2010/main" val="3452139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borros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5840BD7-6A40-2CD6-83BE-F64D59F7C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3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5394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o El Budismo Esotérico, Alfred Percy Sinnett, ISBN 40303709. Comprar en  Buscalibre">
            <a:extLst>
              <a:ext uri="{FF2B5EF4-FFF2-40B4-BE49-F238E27FC236}">
                <a16:creationId xmlns:a16="http://schemas.microsoft.com/office/drawing/2014/main" id="{22CFA2E9-B622-7FE6-0B42-297AA607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1" y="373096"/>
            <a:ext cx="2279019" cy="30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HOMBRE, DE DONDE Y COMO VINO ADONDE VA? | ANNIE BESANT | Casa del Libro">
            <a:extLst>
              <a:ext uri="{FF2B5EF4-FFF2-40B4-BE49-F238E27FC236}">
                <a16:creationId xmlns:a16="http://schemas.microsoft.com/office/drawing/2014/main" id="{888BB36F-B6D8-54FC-D898-DD0C11F5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05" y="351665"/>
            <a:ext cx="1999114" cy="30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788476271148: La Doctrina Secreta/the Secret Doctrine:  Antropogenesis/anthropogenesis: 3 - IberLibro - Blavatsky, Helena Petrovna:  847627114X">
            <a:extLst>
              <a:ext uri="{FF2B5EF4-FFF2-40B4-BE49-F238E27FC236}">
                <a16:creationId xmlns:a16="http://schemas.microsoft.com/office/drawing/2014/main" id="{BAE7B4C5-2C5D-77CC-407C-D130D00B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39" y="394527"/>
            <a:ext cx="2103370" cy="29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u Beca - La Raza Humana.docx">
            <a:extLst>
              <a:ext uri="{FF2B5EF4-FFF2-40B4-BE49-F238E27FC236}">
                <a16:creationId xmlns:a16="http://schemas.microsoft.com/office/drawing/2014/main" id="{102FDC1C-4D67-2C3C-02CB-14A23671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22" y="351664"/>
            <a:ext cx="2152424" cy="30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TADO DE COSMOGONIA - EDOUARD SCHURE; EDUARD SCHUFE - 9788479100179">
            <a:extLst>
              <a:ext uri="{FF2B5EF4-FFF2-40B4-BE49-F238E27FC236}">
                <a16:creationId xmlns:a16="http://schemas.microsoft.com/office/drawing/2014/main" id="{E6C3F330-676E-E065-3D17-8E928456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" y="3505219"/>
            <a:ext cx="2073493" cy="31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huré - evolución planetaria orígen hombre - Iberlibro">
            <a:extLst>
              <a:ext uri="{FF2B5EF4-FFF2-40B4-BE49-F238E27FC236}">
                <a16:creationId xmlns:a16="http://schemas.microsoft.com/office/drawing/2014/main" id="{90C07FA3-4781-9DE9-2829-96977B29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04" y="3505218"/>
            <a:ext cx="2201695" cy="31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bro Las Ciudades Perdidas De Lemuria. ¿Existió En El Pacífico Un  Continente Con Una Civilización Muy Avanzada?, David Hatcher Childress,  ISBN 40264415. Comprar en Buscalibre">
            <a:extLst>
              <a:ext uri="{FF2B5EF4-FFF2-40B4-BE49-F238E27FC236}">
                <a16:creationId xmlns:a16="http://schemas.microsoft.com/office/drawing/2014/main" id="{6060091A-65A5-07B3-BC45-CB0581A3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39" y="3528817"/>
            <a:ext cx="2245921" cy="29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cott elliot - historia atlantes - Iberlibro">
            <a:extLst>
              <a:ext uri="{FF2B5EF4-FFF2-40B4-BE49-F238E27FC236}">
                <a16:creationId xmlns:a16="http://schemas.microsoft.com/office/drawing/2014/main" id="{08FEA677-89C4-FBA2-A6D0-274F91FB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84" y="3505217"/>
            <a:ext cx="1940094" cy="30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408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uta_172 ESPECIAL – Fotografías misteriosas en Prado Nuevo. El Escorial.  (Madrid). | senderosesotericos">
            <a:extLst>
              <a:ext uri="{FF2B5EF4-FFF2-40B4-BE49-F238E27FC236}">
                <a16:creationId xmlns:a16="http://schemas.microsoft.com/office/drawing/2014/main" id="{F139C449-7EFF-722D-61D2-41D2A6CC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85" y="0"/>
            <a:ext cx="4344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4 ideias de ESCORIAL -APPARITIONS IN PRADO NUEVO, MADRID-SPAIN |  santissima trindade, mensagens de nossa senhora, virgem maria">
            <a:extLst>
              <a:ext uri="{FF2B5EF4-FFF2-40B4-BE49-F238E27FC236}">
                <a16:creationId xmlns:a16="http://schemas.microsoft.com/office/drawing/2014/main" id="{75C12CE5-5151-CAD9-2AEA-643E8A66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01" y="0"/>
            <a:ext cx="4547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84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árbol donde se produjeron las apariciones">
            <a:extLst>
              <a:ext uri="{FF2B5EF4-FFF2-40B4-BE49-F238E27FC236}">
                <a16:creationId xmlns:a16="http://schemas.microsoft.com/office/drawing/2014/main" id="{86DE513E-EA07-2875-58F2-6C0AA8E5D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779589"/>
            <a:ext cx="4052274" cy="60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3B4E82-B9C1-4AF4-8B37-D58377F358A4}"/>
              </a:ext>
            </a:extLst>
          </p:cNvPr>
          <p:cNvSpPr txBox="1"/>
          <p:nvPr/>
        </p:nvSpPr>
        <p:spPr>
          <a:xfrm>
            <a:off x="285658" y="133258"/>
            <a:ext cx="60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/>
              </a:rPr>
              <a:t>El Escorial  Años 1981 al 2002</a:t>
            </a:r>
          </a:p>
        </p:txBody>
      </p:sp>
      <p:pic>
        <p:nvPicPr>
          <p:cNvPr id="3074" name="Picture 2" descr="Cuarenta años de las supuestas apariciones de El Escorial | El Cierre  Digital">
            <a:extLst>
              <a:ext uri="{FF2B5EF4-FFF2-40B4-BE49-F238E27FC236}">
                <a16:creationId xmlns:a16="http://schemas.microsoft.com/office/drawing/2014/main" id="{63C03524-A88C-CD14-9C2E-0A8F733D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77" y="133258"/>
            <a:ext cx="5532065" cy="31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última petición de la Virgen a la vidente de El Escorial ya está en  marcha">
            <a:extLst>
              <a:ext uri="{FF2B5EF4-FFF2-40B4-BE49-F238E27FC236}">
                <a16:creationId xmlns:a16="http://schemas.microsoft.com/office/drawing/2014/main" id="{E7E768FE-18E5-1A58-4662-3F66BD67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07" y="3321827"/>
            <a:ext cx="5123003" cy="34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2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contenido 2">
            <a:extLst>
              <a:ext uri="{FF2B5EF4-FFF2-40B4-BE49-F238E27FC236}">
                <a16:creationId xmlns:a16="http://schemas.microsoft.com/office/drawing/2014/main" id="{F7D1E20A-A2C8-C682-5C66-F4B77AE3CE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817" y="117476"/>
            <a:ext cx="11396870" cy="65833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altLang="es-ES" dirty="0"/>
              <a:t>Hipótesis creacionista</a:t>
            </a:r>
          </a:p>
          <a:p>
            <a:pPr marL="0" indent="0">
              <a:buNone/>
              <a:defRPr/>
            </a:pPr>
            <a:r>
              <a:rPr lang="es-ES" altLang="es-ES" dirty="0"/>
              <a:t>	</a:t>
            </a:r>
            <a:r>
              <a:rPr lang="es-ES" altLang="es-ES" sz="2000" dirty="0"/>
              <a:t>La Biblia, Adán, Eva, el paraíso, </a:t>
            </a:r>
          </a:p>
          <a:p>
            <a:pPr marL="0" indent="0">
              <a:buNone/>
              <a:defRPr/>
            </a:pPr>
            <a:r>
              <a:rPr lang="es-ES" altLang="es-ES" sz="2000" dirty="0"/>
              <a:t>	Diluvio Universal</a:t>
            </a:r>
          </a:p>
          <a:p>
            <a:pPr marL="0" indent="0">
              <a:buNone/>
              <a:defRPr/>
            </a:pPr>
            <a:r>
              <a:rPr lang="es-ES" altLang="es-ES" sz="2000" dirty="0"/>
              <a:t>	El Genesis…</a:t>
            </a:r>
            <a:endParaRPr lang="es-ES" altLang="es-ES" dirty="0"/>
          </a:p>
          <a:p>
            <a:pPr>
              <a:defRPr/>
            </a:pPr>
            <a:r>
              <a:rPr lang="es-ES" altLang="es-ES" dirty="0"/>
              <a:t>Hipótesis evolucionista</a:t>
            </a:r>
          </a:p>
          <a:p>
            <a:pPr marL="457200" lvl="1" indent="0">
              <a:buNone/>
              <a:defRPr/>
            </a:pPr>
            <a:r>
              <a:rPr lang="es-ES" altLang="es-ES" dirty="0"/>
              <a:t>	</a:t>
            </a:r>
            <a:r>
              <a:rPr lang="es-ES" altLang="es-ES" sz="2000" dirty="0"/>
              <a:t>El Origen de las especies </a:t>
            </a:r>
          </a:p>
          <a:p>
            <a:pPr marL="457200" lvl="1" indent="0">
              <a:buNone/>
              <a:defRPr/>
            </a:pPr>
            <a:r>
              <a:rPr lang="es-ES" altLang="es-ES" sz="2000" dirty="0"/>
              <a:t>	por selección natural.</a:t>
            </a:r>
          </a:p>
          <a:p>
            <a:pPr marL="457200" lvl="1" indent="0">
              <a:buNone/>
              <a:defRPr/>
            </a:pPr>
            <a:r>
              <a:rPr lang="es-ES" altLang="es-ES" sz="2000" dirty="0"/>
              <a:t>	Hibridación.</a:t>
            </a:r>
          </a:p>
          <a:p>
            <a:pPr marL="457200" lvl="1" indent="0">
              <a:buNone/>
              <a:defRPr/>
            </a:pPr>
            <a:r>
              <a:rPr lang="es-ES" altLang="es-ES" sz="2000" dirty="0"/>
              <a:t>	Simios y seres humanos…..</a:t>
            </a:r>
          </a:p>
          <a:p>
            <a:pPr marL="457200" lvl="1" indent="0">
              <a:buNone/>
              <a:defRPr/>
            </a:pPr>
            <a:endParaRPr lang="es-ES" altLang="es-ES" dirty="0"/>
          </a:p>
          <a:p>
            <a:pPr>
              <a:defRPr/>
            </a:pPr>
            <a:r>
              <a:rPr lang="es-ES" altLang="es-ES" dirty="0"/>
              <a:t>Hipótesis extraterrestre</a:t>
            </a:r>
          </a:p>
          <a:p>
            <a:pPr marL="457200" lvl="1" indent="0">
              <a:buNone/>
              <a:defRPr/>
            </a:pPr>
            <a:r>
              <a:rPr lang="es-ES" altLang="es-ES" dirty="0"/>
              <a:t>	</a:t>
            </a:r>
            <a:r>
              <a:rPr lang="es-ES" altLang="es-ES" sz="2000" dirty="0"/>
              <a:t>Ovnis, panspermia,</a:t>
            </a:r>
          </a:p>
          <a:p>
            <a:pPr marL="457200" lvl="1" indent="0">
              <a:buNone/>
              <a:defRPr/>
            </a:pPr>
            <a:r>
              <a:rPr lang="es-ES" altLang="es-ES" sz="2000" dirty="0"/>
              <a:t>	Intervención genética….</a:t>
            </a:r>
          </a:p>
          <a:p>
            <a:pPr marL="457200" lvl="1" indent="0">
              <a:buNone/>
              <a:defRPr/>
            </a:pPr>
            <a:endParaRPr lang="es-ES" altLang="es-ES" sz="2000" dirty="0"/>
          </a:p>
          <a:p>
            <a:pPr marL="457200" lvl="1" indent="0">
              <a:buNone/>
              <a:defRPr/>
            </a:pPr>
            <a:endParaRPr lang="es-ES" altLang="es-ES" sz="2000" dirty="0"/>
          </a:p>
          <a:p>
            <a:pPr marL="457200" lvl="1" indent="0">
              <a:buNone/>
              <a:defRPr/>
            </a:pPr>
            <a:r>
              <a:rPr lang="es-ES" altLang="es-ES" sz="1600" dirty="0"/>
              <a:t>Hipótesis: suposición hecha a partir de unos </a:t>
            </a:r>
          </a:p>
          <a:p>
            <a:pPr marL="457200" lvl="1" indent="0">
              <a:buNone/>
              <a:defRPr/>
            </a:pPr>
            <a:r>
              <a:rPr lang="es-ES" altLang="es-ES" sz="1600" dirty="0"/>
              <a:t>datos que sirve de base para iniciar una investigación.</a:t>
            </a:r>
            <a:endParaRPr lang="es-ES" altLang="es-ES" sz="2000" dirty="0"/>
          </a:p>
        </p:txBody>
      </p:sp>
      <p:pic>
        <p:nvPicPr>
          <p:cNvPr id="10243" name="Imagen 4" descr="Imagen que contiene parado, pájaro, ave&#10;&#10;Descripción generada automáticamente">
            <a:extLst>
              <a:ext uri="{FF2B5EF4-FFF2-40B4-BE49-F238E27FC236}">
                <a16:creationId xmlns:a16="http://schemas.microsoft.com/office/drawing/2014/main" id="{996E7FDA-510C-EC6C-4990-547C6764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35" y="157161"/>
            <a:ext cx="416189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n 6" descr="Imagen que contiene hombre, foto, vistiendo, traje&#10;&#10;Descripción generada automáticamente">
            <a:extLst>
              <a:ext uri="{FF2B5EF4-FFF2-40B4-BE49-F238E27FC236}">
                <a16:creationId xmlns:a16="http://schemas.microsoft.com/office/drawing/2014/main" id="{4EA60A40-5D3D-3B37-88C3-756C320D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3" y="2133601"/>
            <a:ext cx="3657600" cy="215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Resultado de imagen de teoria evolucion extraterrestre">
            <a:hlinkClick r:id="rId4"/>
            <a:extLst>
              <a:ext uri="{FF2B5EF4-FFF2-40B4-BE49-F238E27FC236}">
                <a16:creationId xmlns:a16="http://schemas.microsoft.com/office/drawing/2014/main" id="{B5BFCA0A-7349-B8FD-4B98-F538E1C1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6" y="4439479"/>
            <a:ext cx="5209334" cy="199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Marcador de número de diapositiva 1">
            <a:extLst>
              <a:ext uri="{FF2B5EF4-FFF2-40B4-BE49-F238E27FC236}">
                <a16:creationId xmlns:a16="http://schemas.microsoft.com/office/drawing/2014/main" id="{82B0DC20-A976-AE49-8B80-E0E04851D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6A6FD-B287-44D9-A1A2-AC21A667318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contenido 2">
            <a:extLst>
              <a:ext uri="{FF2B5EF4-FFF2-40B4-BE49-F238E27FC236}">
                <a16:creationId xmlns:a16="http://schemas.microsoft.com/office/drawing/2014/main" id="{31FE19D0-E8F7-DF5B-4282-8E0BDF8A14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2244" y="307494"/>
            <a:ext cx="11231217" cy="64139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altLang="es-ES" dirty="0"/>
              <a:t>Hipótesis Teosófica</a:t>
            </a:r>
          </a:p>
          <a:p>
            <a:pPr marL="0" indent="0">
              <a:buNone/>
              <a:defRPr/>
            </a:pPr>
            <a:r>
              <a:rPr lang="es-ES" altLang="es-ES" dirty="0"/>
              <a:t>	</a:t>
            </a:r>
          </a:p>
          <a:p>
            <a:pPr marL="0" indent="0">
              <a:buNone/>
              <a:defRPr/>
            </a:pPr>
            <a:r>
              <a:rPr lang="es-ES" altLang="es-ES" sz="2400" dirty="0"/>
              <a:t>Antropogénesis y Cosmogénesis:</a:t>
            </a:r>
          </a:p>
          <a:p>
            <a:pPr marL="0" indent="0">
              <a:buNone/>
              <a:defRPr/>
            </a:pPr>
            <a:r>
              <a:rPr lang="es-ES" altLang="es-ES" sz="2000" dirty="0"/>
              <a:t>    </a:t>
            </a:r>
          </a:p>
          <a:p>
            <a:pPr marL="0" indent="0">
              <a:buNone/>
              <a:defRPr/>
            </a:pPr>
            <a:r>
              <a:rPr lang="es-ES" altLang="es-ES" sz="2400" dirty="0"/>
              <a:t>	Cadenas, Rondas, Razas… </a:t>
            </a:r>
            <a:endParaRPr lang="es-ES" altLang="es-ES" dirty="0"/>
          </a:p>
          <a:p>
            <a:pPr marL="0" indent="0">
              <a:buNone/>
              <a:defRPr/>
            </a:pPr>
            <a:endParaRPr lang="es-ES" altLang="es-ES" dirty="0"/>
          </a:p>
          <a:p>
            <a:pPr>
              <a:defRPr/>
            </a:pPr>
            <a:r>
              <a:rPr lang="es-ES" altLang="es-ES" dirty="0"/>
              <a:t>Hipótesis </a:t>
            </a:r>
            <a:r>
              <a:rPr lang="es-ES" altLang="es-ES" dirty="0" err="1"/>
              <a:t>Beres</a:t>
            </a:r>
            <a:r>
              <a:rPr lang="es-ES" altLang="es-ES" dirty="0"/>
              <a:t> y </a:t>
            </a:r>
            <a:r>
              <a:rPr lang="es-ES" altLang="es-ES" dirty="0" err="1"/>
              <a:t>Paios</a:t>
            </a:r>
            <a:endParaRPr lang="es-ES" altLang="es-ES" dirty="0"/>
          </a:p>
          <a:p>
            <a:pPr marL="457200" lvl="1" indent="0">
              <a:buNone/>
              <a:defRPr/>
            </a:pPr>
            <a:endParaRPr lang="es-ES" altLang="es-ES" sz="2000" dirty="0"/>
          </a:p>
          <a:p>
            <a:pPr marL="457200" lvl="1" indent="0">
              <a:buNone/>
              <a:defRPr/>
            </a:pPr>
            <a:r>
              <a:rPr lang="es-ES" altLang="es-ES" sz="2000" dirty="0"/>
              <a:t>Tanto el hombre blanco como el amarillo no son</a:t>
            </a:r>
          </a:p>
          <a:p>
            <a:pPr marL="457200" lvl="1" indent="0">
              <a:buNone/>
              <a:defRPr/>
            </a:pPr>
            <a:r>
              <a:rPr lang="es-ES" altLang="es-ES" sz="2000" dirty="0"/>
              <a:t>originarios de esta tierra, sino que vinieron en</a:t>
            </a:r>
          </a:p>
          <a:p>
            <a:pPr marL="457200" lvl="1" indent="0">
              <a:buNone/>
              <a:defRPr/>
            </a:pPr>
            <a:r>
              <a:rPr lang="es-ES" altLang="es-ES" sz="2000" dirty="0"/>
              <a:t>naves interestelares de otros globos.</a:t>
            </a:r>
          </a:p>
          <a:p>
            <a:pPr marL="457200" lvl="1" indent="0">
              <a:buNone/>
              <a:defRPr/>
            </a:pPr>
            <a:endParaRPr lang="es-ES" altLang="es-ES" sz="2000" dirty="0"/>
          </a:p>
          <a:p>
            <a:pPr marL="457200" lvl="1" indent="0">
              <a:buNone/>
              <a:defRPr/>
            </a:pPr>
            <a:endParaRPr lang="es-ES" altLang="es-ES" sz="2000" dirty="0"/>
          </a:p>
          <a:p>
            <a:pPr marL="0" indent="0">
              <a:buNone/>
              <a:defRPr/>
            </a:pPr>
            <a:r>
              <a:rPr lang="es-ES" altLang="es-ES" sz="3200" b="1" dirty="0"/>
              <a:t>CUAL ES LA </a:t>
            </a:r>
            <a:r>
              <a:rPr lang="es-ES" altLang="es-ES" sz="3200" b="1" u="sng" dirty="0"/>
              <a:t>VERDAD</a:t>
            </a:r>
            <a:r>
              <a:rPr lang="es-ES" altLang="es-ES" sz="3200" b="1" dirty="0"/>
              <a:t> DE TODAS ESTAS HIPOTESIS ?</a:t>
            </a:r>
          </a:p>
          <a:p>
            <a:pPr marL="0" indent="0">
              <a:buNone/>
              <a:defRPr/>
            </a:pPr>
            <a:endParaRPr lang="es-ES" altLang="es-ES" dirty="0"/>
          </a:p>
        </p:txBody>
      </p:sp>
      <p:pic>
        <p:nvPicPr>
          <p:cNvPr id="11267" name="Picture 4" descr="Resultado de imagen de la doctrina secreta">
            <a:extLst>
              <a:ext uri="{FF2B5EF4-FFF2-40B4-BE49-F238E27FC236}">
                <a16:creationId xmlns:a16="http://schemas.microsoft.com/office/drawing/2014/main" id="{C46502CA-1A3D-FFA5-7A5C-012A55EA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83" y="179531"/>
            <a:ext cx="2783794" cy="25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n 7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5FA3408A-991A-3D97-EEF5-2A8F521E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34" y="3215721"/>
            <a:ext cx="36544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Marcador de número de diapositiva 1">
            <a:extLst>
              <a:ext uri="{FF2B5EF4-FFF2-40B4-BE49-F238E27FC236}">
                <a16:creationId xmlns:a16="http://schemas.microsoft.com/office/drawing/2014/main" id="{3149DF3B-0DE9-3F3D-0D10-E47444B15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23EF3-EAC0-450D-8FED-2C48097F972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D2719657-10A6-8625-B216-1190ECEB1C2D}"/>
              </a:ext>
            </a:extLst>
          </p:cNvPr>
          <p:cNvSpPr/>
          <p:nvPr/>
        </p:nvSpPr>
        <p:spPr>
          <a:xfrm>
            <a:off x="125896" y="307494"/>
            <a:ext cx="596348" cy="5035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5AB213-A5E8-CD6A-6DDE-EA2B3261B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49" y="179531"/>
            <a:ext cx="2783794" cy="2696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86CAB4-6AEA-19AC-A456-3CDC0F2E5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3" y="207319"/>
            <a:ext cx="11821414" cy="6348464"/>
          </a:xfr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F6CB3A9-0202-0192-DA29-F13C1F15FF89}"/>
              </a:ext>
            </a:extLst>
          </p:cNvPr>
          <p:cNvCxnSpPr>
            <a:cxnSpLocks/>
          </p:cNvCxnSpPr>
          <p:nvPr/>
        </p:nvCxnSpPr>
        <p:spPr>
          <a:xfrm flipH="1">
            <a:off x="7460974" y="1497496"/>
            <a:ext cx="2769704" cy="255766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185A715-FD79-1B80-E912-11733BD4EC29}"/>
              </a:ext>
            </a:extLst>
          </p:cNvPr>
          <p:cNvSpPr txBox="1"/>
          <p:nvPr/>
        </p:nvSpPr>
        <p:spPr>
          <a:xfrm>
            <a:off x="9303026" y="1097386"/>
            <a:ext cx="17048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Vd. está aquí</a:t>
            </a:r>
          </a:p>
        </p:txBody>
      </p:sp>
    </p:spTree>
    <p:extLst>
      <p:ext uri="{BB962C8B-B14F-4D97-AF65-F5344CB8AC3E}">
        <p14:creationId xmlns:p14="http://schemas.microsoft.com/office/powerpoint/2010/main" val="84764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B7BB5B7-027A-00B2-CE31-EAAE56FC5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23204"/>
              </p:ext>
            </p:extLst>
          </p:nvPr>
        </p:nvGraphicFramePr>
        <p:xfrm>
          <a:off x="201478" y="304800"/>
          <a:ext cx="11855053" cy="633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579">
                  <a:extLst>
                    <a:ext uri="{9D8B030D-6E8A-4147-A177-3AD203B41FA5}">
                      <a16:colId xmlns:a16="http://schemas.microsoft.com/office/drawing/2014/main" val="373101138"/>
                    </a:ext>
                  </a:extLst>
                </a:gridCol>
                <a:gridCol w="1693579">
                  <a:extLst>
                    <a:ext uri="{9D8B030D-6E8A-4147-A177-3AD203B41FA5}">
                      <a16:colId xmlns:a16="http://schemas.microsoft.com/office/drawing/2014/main" val="2641759406"/>
                    </a:ext>
                  </a:extLst>
                </a:gridCol>
                <a:gridCol w="1693579">
                  <a:extLst>
                    <a:ext uri="{9D8B030D-6E8A-4147-A177-3AD203B41FA5}">
                      <a16:colId xmlns:a16="http://schemas.microsoft.com/office/drawing/2014/main" val="588347621"/>
                    </a:ext>
                  </a:extLst>
                </a:gridCol>
                <a:gridCol w="1693579">
                  <a:extLst>
                    <a:ext uri="{9D8B030D-6E8A-4147-A177-3AD203B41FA5}">
                      <a16:colId xmlns:a16="http://schemas.microsoft.com/office/drawing/2014/main" val="2431721824"/>
                    </a:ext>
                  </a:extLst>
                </a:gridCol>
                <a:gridCol w="1693579">
                  <a:extLst>
                    <a:ext uri="{9D8B030D-6E8A-4147-A177-3AD203B41FA5}">
                      <a16:colId xmlns:a16="http://schemas.microsoft.com/office/drawing/2014/main" val="2726618532"/>
                    </a:ext>
                  </a:extLst>
                </a:gridCol>
                <a:gridCol w="1693579">
                  <a:extLst>
                    <a:ext uri="{9D8B030D-6E8A-4147-A177-3AD203B41FA5}">
                      <a16:colId xmlns:a16="http://schemas.microsoft.com/office/drawing/2014/main" val="1417075108"/>
                    </a:ext>
                  </a:extLst>
                </a:gridCol>
                <a:gridCol w="1693579">
                  <a:extLst>
                    <a:ext uri="{9D8B030D-6E8A-4147-A177-3AD203B41FA5}">
                      <a16:colId xmlns:a16="http://schemas.microsoft.com/office/drawing/2014/main" val="1286461197"/>
                    </a:ext>
                  </a:extLst>
                </a:gridCol>
              </a:tblGrid>
              <a:tr h="533287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1 º Raza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2º Raza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3ª raza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4ª Raza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5 ª Raza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6 ª Raza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7ª Raza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156610"/>
                  </a:ext>
                </a:extLst>
              </a:tr>
              <a:tr h="1222210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POLAR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ETEREA</a:t>
                      </a:r>
                    </a:p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HIPERBOREA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LEMURIA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ATLANTE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ARIA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AUSTRALO-AMERICANA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29760"/>
                  </a:ext>
                </a:extLst>
              </a:tr>
              <a:tr h="533287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Hermafrodita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Bisexual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007639"/>
                  </a:ext>
                </a:extLst>
              </a:tr>
              <a:tr h="533287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E. Físico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Pranico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Astral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Kama Manas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Manas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Bhudi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Atma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350154"/>
                  </a:ext>
                </a:extLst>
              </a:tr>
              <a:tr h="533287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Tacto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Oído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Habla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Gusto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Olfato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Clarividencia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383708"/>
                  </a:ext>
                </a:extLst>
              </a:tr>
              <a:tr h="533287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60 M años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40 M años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25 M años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12 M años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1 M años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115038"/>
                  </a:ext>
                </a:extLst>
              </a:tr>
              <a:tr h="2444421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Polo Norte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Monte Meru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Canadá, Groenlandia, Islandia, Escandinavia, el norte de Asia y Kamchatka.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Océano Pacifico</a:t>
                      </a: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isla de Pascua    Nueva Guinea y la isla de Madagascar.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Varios continentes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Todos los </a:t>
                      </a:r>
                    </a:p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continentes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América del Norte y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Otro continente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(Shaka)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América del Sur y otro continente</a:t>
                      </a:r>
                    </a:p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Pushkara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791909"/>
                  </a:ext>
                </a:extLst>
              </a:tr>
            </a:tbl>
          </a:graphicData>
        </a:graphic>
      </p:graphicFrame>
      <p:sp>
        <p:nvSpPr>
          <p:cNvPr id="2" name="Flecha: hacia arriba 1">
            <a:extLst>
              <a:ext uri="{FF2B5EF4-FFF2-40B4-BE49-F238E27FC236}">
                <a16:creationId xmlns:a16="http://schemas.microsoft.com/office/drawing/2014/main" id="{83250733-BD43-D308-1D70-B52B17523E41}"/>
              </a:ext>
            </a:extLst>
          </p:cNvPr>
          <p:cNvSpPr/>
          <p:nvPr/>
        </p:nvSpPr>
        <p:spPr>
          <a:xfrm>
            <a:off x="7503476" y="5954792"/>
            <a:ext cx="711200" cy="74506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82366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_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1186</TotalTime>
  <Words>1797</Words>
  <Application>Microsoft Office PowerPoint</Application>
  <PresentationFormat>Panorámica</PresentationFormat>
  <Paragraphs>277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1" baseType="lpstr">
      <vt:lpstr>Arial</vt:lpstr>
      <vt:lpstr>Calibri</vt:lpstr>
      <vt:lpstr>Century Gothic</vt:lpstr>
      <vt:lpstr>System</vt:lpstr>
      <vt:lpstr>Tahoma</vt:lpstr>
      <vt:lpstr>Verdana</vt:lpstr>
      <vt:lpstr>Wingdings</vt:lpstr>
      <vt:lpstr>Wingdings 3</vt:lpstr>
      <vt:lpstr>Espiral</vt:lpstr>
      <vt:lpstr>3_Textura</vt:lpstr>
      <vt:lpstr>Presentación de PowerPoint</vt:lpstr>
      <vt:lpstr>Las Claves del Conocimiento    3ª parte</vt:lpstr>
      <vt:lpstr>ANTROPOGENESIS 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3ª Raza Lemuria</vt:lpstr>
      <vt:lpstr>Presentación de PowerPoint</vt:lpstr>
      <vt:lpstr>Presentación de PowerPoint</vt:lpstr>
      <vt:lpstr>4ª Raza Atlántida</vt:lpstr>
      <vt:lpstr>Presentación de PowerPoint</vt:lpstr>
      <vt:lpstr>Subrazas de la Cuarta Raza</vt:lpstr>
      <vt:lpstr>5ª Raza Aria </vt:lpstr>
      <vt:lpstr>Subrazas de la 5ª Raza</vt:lpstr>
      <vt:lpstr>Presentación de PowerPoint</vt:lpstr>
      <vt:lpstr>Presentación de PowerPoint</vt:lpstr>
      <vt:lpstr>LAS APARICIONES MARIANAS</vt:lpstr>
      <vt:lpstr>LAS APARICIONES MARIANAS</vt:lpstr>
      <vt:lpstr>¿Qué es una aparición ?</vt:lpstr>
      <vt:lpstr>Presentación de PowerPoint</vt:lpstr>
      <vt:lpstr>Presentación de PowerPoint</vt:lpstr>
      <vt:lpstr>Presentación de PowerPoint</vt:lpstr>
      <vt:lpstr>Presentación de PowerPoint</vt:lpstr>
      <vt:lpstr>Clases de apariciones:</vt:lpstr>
      <vt:lpstr>Apariciones dentro del ámbito religioso </vt:lpstr>
      <vt:lpstr>Presentación de PowerPoint</vt:lpstr>
      <vt:lpstr>Presentación de PowerPoint</vt:lpstr>
      <vt:lpstr>Presentación de PowerPoint</vt:lpstr>
      <vt:lpstr>Apariciones fuera del ámbito religioso</vt:lpstr>
      <vt:lpstr>Presentación de PowerPoint</vt:lpstr>
      <vt:lpstr>Presentación de PowerPoint</vt:lpstr>
      <vt:lpstr>Rasgos comunes en todas las apariciones</vt:lpstr>
      <vt:lpstr>Presentación de PowerPoint</vt:lpstr>
      <vt:lpstr>Fátima</vt:lpstr>
      <vt:lpstr>Presentación de PowerPoint</vt:lpstr>
      <vt:lpstr>Los mensajes</vt:lpstr>
      <vt:lpstr>GARABANDAL</vt:lpstr>
      <vt:lpstr>Presentación de PowerPoint</vt:lpstr>
      <vt:lpstr>Presentación de PowerPoint</vt:lpstr>
      <vt:lpstr>Presentación de PowerPoint</vt:lpstr>
      <vt:lpstr>Mensaje en Garabandal</vt:lpstr>
      <vt:lpstr>Mensaje en Garabandal</vt:lpstr>
      <vt:lpstr>Garabandal : Aviso, Milagro y Castigo.</vt:lpstr>
      <vt:lpstr>Medjugorge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CLAVES DEL CONOCIMIENTO</dc:title>
  <dc:creator>Carlos Hernandez Jimenez</dc:creator>
  <cp:lastModifiedBy>Carlos Hernandez Jimenez</cp:lastModifiedBy>
  <cp:revision>116</cp:revision>
  <dcterms:created xsi:type="dcterms:W3CDTF">2023-03-21T11:29:11Z</dcterms:created>
  <dcterms:modified xsi:type="dcterms:W3CDTF">2026-03-01T11:07:35Z</dcterms:modified>
</cp:coreProperties>
</file>