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8"/>
  </p:notesMasterIdLst>
  <p:sldIdLst>
    <p:sldId id="256" r:id="rId2"/>
    <p:sldId id="261" r:id="rId3"/>
    <p:sldId id="263" r:id="rId4"/>
    <p:sldId id="272" r:id="rId5"/>
    <p:sldId id="275" r:id="rId6"/>
    <p:sldId id="277" r:id="rId7"/>
    <p:sldId id="286" r:id="rId8"/>
    <p:sldId id="287" r:id="rId9"/>
    <p:sldId id="271" r:id="rId10"/>
    <p:sldId id="257" r:id="rId11"/>
    <p:sldId id="266" r:id="rId12"/>
    <p:sldId id="258" r:id="rId13"/>
    <p:sldId id="268" r:id="rId14"/>
    <p:sldId id="274" r:id="rId15"/>
    <p:sldId id="260" r:id="rId16"/>
    <p:sldId id="276" r:id="rId17"/>
    <p:sldId id="270" r:id="rId18"/>
    <p:sldId id="285" r:id="rId19"/>
    <p:sldId id="259" r:id="rId20"/>
    <p:sldId id="278" r:id="rId21"/>
    <p:sldId id="279" r:id="rId22"/>
    <p:sldId id="280" r:id="rId23"/>
    <p:sldId id="281" r:id="rId24"/>
    <p:sldId id="282" r:id="rId25"/>
    <p:sldId id="283" r:id="rId26"/>
    <p:sldId id="284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5C6"/>
    <a:srgbClr val="FAE9CF"/>
    <a:srgbClr val="FFF1D7"/>
    <a:srgbClr val="92C6D8"/>
    <a:srgbClr val="FDD6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16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10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129459-0CA9-4DD1-A09D-6581FBDB4918}" type="datetimeFigureOut">
              <a:rPr lang="es-MX" smtClean="0"/>
              <a:t>10/03/2026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AA6AD-B42C-4C49-A19B-301C3E594D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00164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3/10/2026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3/10/2026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3/10/2026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3/10/2026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3/10/2026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3/10/2026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3/10/2026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3/10/2026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3/10/2026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3/10/2026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3/10/2026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3/10/2026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3/10/2026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3/10/2026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3/10/2026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3/10/2026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3/10/2026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3/10/2026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4.wdp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microsoft.com/office/2007/relationships/hdphoto" Target="../media/hdphoto8.wdp"/><Relationship Id="rId10" Type="http://schemas.openxmlformats.org/officeDocument/2006/relationships/image" Target="../media/image60.png"/><Relationship Id="rId4" Type="http://schemas.openxmlformats.org/officeDocument/2006/relationships/image" Target="../media/image56.png"/><Relationship Id="rId9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B78517-2F22-4ECF-A82C-C29C0F67F0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El </a:t>
            </a:r>
            <a:r>
              <a:rPr lang="en-US" dirty="0" err="1"/>
              <a:t>ojo</a:t>
            </a:r>
            <a:r>
              <a:rPr lang="en-US" dirty="0"/>
              <a:t> de YO</a:t>
            </a:r>
            <a:endParaRPr lang="es-MX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070A0DF-C159-4E5D-AF94-C64CC7AA29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DAVID  R. HAWKINS</a:t>
            </a:r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5872258-8750-4F51-BA59-74626BF68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73" b="97059" l="1215" r="97976">
                        <a14:foregroundMark x1="15789" y1="88725" x2="63968" y2="94608"/>
                        <a14:foregroundMark x1="63968" y1="94608" x2="74494" y2="92647"/>
                        <a14:foregroundMark x1="6883" y1="57843" x2="6883" y2="57353"/>
                        <a14:foregroundMark x1="5668" y1="96078" x2="16194" y2="97059"/>
                        <a14:foregroundMark x1="93117" y1="55882" x2="93522" y2="55882"/>
                        <a14:foregroundMark x1="97571" y1="97059" x2="95142" y2="92157"/>
                        <a14:foregroundMark x1="2024" y1="56863" x2="2024" y2="56863"/>
                        <a14:foregroundMark x1="97976" y1="55882" x2="97976" y2="55882"/>
                        <a14:foregroundMark x1="48178" y1="6373" x2="48178" y2="63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8595" y="2226798"/>
            <a:ext cx="3609702" cy="298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07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9C452CA-5D09-4453-A4E4-1DA9BB1A291D}"/>
              </a:ext>
            </a:extLst>
          </p:cNvPr>
          <p:cNvSpPr/>
          <p:nvPr/>
        </p:nvSpPr>
        <p:spPr>
          <a:xfrm>
            <a:off x="265627" y="548580"/>
            <a:ext cx="4946973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nk Free" panose="03080402000500000000" pitchFamily="66" charset="0"/>
              </a:rPr>
              <a:t>EVITA HACER EL “CIRCUITO”</a:t>
            </a:r>
          </a:p>
          <a:p>
            <a:pPr algn="ctr"/>
            <a:r>
              <a:rPr lang="es-ES" sz="3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</a:t>
            </a:r>
          </a:p>
          <a:p>
            <a:pPr algn="ctr"/>
            <a:r>
              <a:rPr lang="es-ES" sz="32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 hay que</a:t>
            </a:r>
          </a:p>
          <a:p>
            <a:pPr algn="ctr"/>
            <a:r>
              <a:rPr lang="es-ES" sz="32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s-ES" sz="3200" b="1" u="sng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hacer nada</a:t>
            </a:r>
          </a:p>
          <a:p>
            <a:pPr algn="ctr"/>
            <a:r>
              <a:rPr lang="es-ES" sz="3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Para encontrar</a:t>
            </a:r>
          </a:p>
          <a:p>
            <a:pPr algn="ctr"/>
            <a:r>
              <a:rPr lang="es-ES" sz="3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la verdad</a:t>
            </a:r>
            <a:endParaRPr lang="es-ES" sz="40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s-ES" sz="32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 todo caso</a:t>
            </a:r>
          </a:p>
          <a:p>
            <a:pPr algn="ctr"/>
            <a:r>
              <a:rPr lang="es-ES" sz="32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hay que </a:t>
            </a:r>
          </a:p>
          <a:p>
            <a:pPr algn="ctr"/>
            <a:r>
              <a:rPr lang="es-ES" sz="44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</a:t>
            </a:r>
            <a:r>
              <a:rPr lang="es-ES" sz="4400" b="1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Deshacer”</a:t>
            </a:r>
            <a:endParaRPr lang="es-ES" sz="5400" b="1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1D8068C-2296-4601-8A57-B4E6224BD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444" y="357816"/>
            <a:ext cx="3244364" cy="433115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7F24C8D-D386-4015-8C2B-EC6AB16B2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8691" y="2854795"/>
            <a:ext cx="3437682" cy="343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7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3F59AD6B-A5AE-416F-9BDA-7E3E09CCA36F}"/>
              </a:ext>
            </a:extLst>
          </p:cNvPr>
          <p:cNvSpPr/>
          <p:nvPr/>
        </p:nvSpPr>
        <p:spPr>
          <a:xfrm>
            <a:off x="360152" y="151439"/>
            <a:ext cx="11399140" cy="65551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82B5D6B-79E3-4591-A3C3-E9BDBC6A1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15" b="99453" l="9794" r="89691">
                        <a14:foregroundMark x1="44072" y1="8759" x2="51546" y2="8577"/>
                        <a14:foregroundMark x1="35052" y1="92883" x2="35052" y2="92883"/>
                        <a14:foregroundMark x1="48454" y1="95985" x2="48454" y2="95985"/>
                        <a14:foregroundMark x1="36082" y1="98175" x2="36082" y2="98175"/>
                        <a14:foregroundMark x1="48969" y1="4015" x2="48969" y2="4015"/>
                        <a14:foregroundMark x1="60825" y1="27737" x2="60825" y2="27737"/>
                        <a14:foregroundMark x1="62113" y1="27737" x2="62113" y2="27737"/>
                        <a14:foregroundMark x1="53093" y1="99453" x2="53093" y2="994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010" y="2719822"/>
            <a:ext cx="2701666" cy="388613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795AE15-CBFF-49E3-9EF3-68C815A36D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774" b="97230" l="29694" r="71904">
                        <a14:foregroundMark x1="38948" y1="55402" x2="37816" y2="68790"/>
                        <a14:foregroundMark x1="37017" y1="87073" x2="50666" y2="91597"/>
                        <a14:foregroundMark x1="64381" y1="97230" x2="49734" y2="95660"/>
                        <a14:foregroundMark x1="71904" y1="77747" x2="70573" y2="65097"/>
                        <a14:foregroundMark x1="70573" y1="65097" x2="70573" y2="65097"/>
                        <a14:foregroundMark x1="57723" y1="46999" x2="61585" y2="51524"/>
                        <a14:foregroundMark x1="46138" y1="22161" x2="49734" y2="21237"/>
                        <a14:foregroundMark x1="39747" y1="49954" x2="33222" y2="63158"/>
                        <a14:foregroundMark x1="33222" y1="63158" x2="31758" y2="72853"/>
                        <a14:foregroundMark x1="63715" y1="57895" x2="67843" y2="79871"/>
                        <a14:foregroundMark x1="39414" y1="97230" x2="45473" y2="95845"/>
                        <a14:foregroundMark x1="63382" y1="87073" x2="67843" y2="84303"/>
                        <a14:foregroundMark x1="68109" y1="60388" x2="62184" y2="48846"/>
                        <a14:foregroundMark x1="62184" y1="48846" x2="61119" y2="47738"/>
                        <a14:foregroundMark x1="46272" y1="27331" x2="48935" y2="27331"/>
                        <a14:foregroundMark x1="46804" y1="18098" x2="52130" y2="20406"/>
                        <a14:foregroundMark x1="55593" y1="26039" x2="54128" y2="15420"/>
                        <a14:foregroundMark x1="54461" y1="30286" x2="55593" y2="27608"/>
                        <a14:foregroundMark x1="41079" y1="58818" x2="41079" y2="58818"/>
                        <a14:foregroundMark x1="33755" y1="52447" x2="33755" y2="52447"/>
                        <a14:foregroundMark x1="33888" y1="51985" x2="33888" y2="51985"/>
                        <a14:backgroundMark x1="32423" y1="51801" x2="33222" y2="49769"/>
                      </a14:backgroundRemoval>
                    </a14:imgEffect>
                  </a14:imgLayer>
                </a14:imgProps>
              </a:ext>
            </a:extLst>
          </a:blip>
          <a:srcRect l="24670" t="5440" r="24195" b="1"/>
          <a:stretch/>
        </p:blipFill>
        <p:spPr>
          <a:xfrm>
            <a:off x="2978179" y="2722022"/>
            <a:ext cx="2624534" cy="3710255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BEE27C4C-EC55-4F58-A93F-772F87842449}"/>
              </a:ext>
            </a:extLst>
          </p:cNvPr>
          <p:cNvSpPr txBox="1"/>
          <p:nvPr/>
        </p:nvSpPr>
        <p:spPr>
          <a:xfrm>
            <a:off x="2090502" y="3062057"/>
            <a:ext cx="14532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    mi </a:t>
            </a:r>
            <a:r>
              <a:rPr lang="en-US" sz="2000" b="1" dirty="0" err="1"/>
              <a:t>yo</a:t>
            </a:r>
            <a:endParaRPr lang="en-US" sz="2000" b="1" dirty="0"/>
          </a:p>
          <a:p>
            <a:pPr algn="ctr"/>
            <a:r>
              <a:rPr lang="en-US" sz="2000" b="1" dirty="0">
                <a:solidFill>
                  <a:schemeClr val="accent5"/>
                </a:solidFill>
              </a:rPr>
              <a:t>El </a:t>
            </a:r>
            <a:r>
              <a:rPr lang="en-US" sz="2000" b="1" dirty="0" err="1">
                <a:solidFill>
                  <a:schemeClr val="accent5"/>
                </a:solidFill>
              </a:rPr>
              <a:t>ojo</a:t>
            </a:r>
            <a:r>
              <a:rPr lang="en-US" sz="2000" b="1" dirty="0">
                <a:solidFill>
                  <a:schemeClr val="accent5"/>
                </a:solidFill>
              </a:rPr>
              <a:t> del ego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8B0160D4-785E-4C9A-ABD7-14E9A5F33DE4}"/>
              </a:ext>
            </a:extLst>
          </p:cNvPr>
          <p:cNvSpPr/>
          <p:nvPr/>
        </p:nvSpPr>
        <p:spPr>
          <a:xfrm>
            <a:off x="5736216" y="3403703"/>
            <a:ext cx="5659840" cy="27392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 inferior </a:t>
            </a:r>
          </a:p>
          <a:p>
            <a:pPr algn="ctr"/>
            <a:r>
              <a:rPr lang="es-ES" sz="2400" b="0" cap="none" spc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nivel falsedad</a:t>
            </a:r>
          </a:p>
          <a:p>
            <a:pPr algn="ctr"/>
            <a:r>
              <a:rPr lang="es-ES" sz="2800" b="1" cap="none" spc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 culpables</a:t>
            </a:r>
          </a:p>
          <a:p>
            <a:pPr algn="ctr"/>
            <a:r>
              <a:rPr lang="es-E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 </a:t>
            </a:r>
            <a:r>
              <a:rPr lang="es-ES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PERCEPCION </a:t>
            </a:r>
            <a:r>
              <a:rPr lang="es-ES" sz="2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 el ojo del </a:t>
            </a:r>
            <a:r>
              <a:rPr lang="es-ES" sz="2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EGO</a:t>
            </a:r>
          </a:p>
          <a:p>
            <a:pPr algn="ctr"/>
            <a:r>
              <a:rPr lang="es-E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  <a:r>
              <a:rPr lang="es-E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onde se genera la experiencia </a:t>
            </a:r>
          </a:p>
          <a:p>
            <a:pPr algn="ctr"/>
            <a:r>
              <a:rPr lang="es-E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 limitación, </a:t>
            </a:r>
            <a:r>
              <a:rPr lang="es-E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Forma,</a:t>
            </a:r>
            <a:r>
              <a:rPr lang="es-E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tiempo, duración </a:t>
            </a:r>
            <a:r>
              <a:rPr lang="es-E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etc</a:t>
            </a:r>
            <a:endParaRPr lang="es-E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s-MX" sz="1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Personajes dirigidos por sus </a:t>
            </a:r>
          </a:p>
          <a:p>
            <a:pPr algn="ctr"/>
            <a:r>
              <a:rPr lang="es-MX" sz="1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Programas ilusorios de sus sistemas de creencias</a:t>
            </a:r>
            <a:endParaRPr lang="es-ES" sz="16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CD1F8C9-4AFD-447D-A388-534ED3EA9F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7629" y="635928"/>
            <a:ext cx="2203170" cy="288544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256F683-BEBF-40CF-AA45-F4AC63E9BC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998" y="635928"/>
            <a:ext cx="2200847" cy="288365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5E1261CB-A912-4C3C-9D08-9C302EA8DFDA}"/>
              </a:ext>
            </a:extLst>
          </p:cNvPr>
          <p:cNvSpPr/>
          <p:nvPr/>
        </p:nvSpPr>
        <p:spPr>
          <a:xfrm>
            <a:off x="2053612" y="1704159"/>
            <a:ext cx="195277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</a:t>
            </a:r>
            <a:r>
              <a:rPr lang="es-E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s-E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 ojo de </a:t>
            </a:r>
          </a:p>
          <a:p>
            <a:pPr algn="ctr"/>
            <a:r>
              <a:rPr lang="es-E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</a:t>
            </a:r>
            <a:r>
              <a:rPr lang="es-E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divinidad en mi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2B29CEE-AD78-4390-A294-10E5D2C98651}"/>
              </a:ext>
            </a:extLst>
          </p:cNvPr>
          <p:cNvSpPr/>
          <p:nvPr/>
        </p:nvSpPr>
        <p:spPr>
          <a:xfrm>
            <a:off x="5810956" y="491778"/>
            <a:ext cx="5502403" cy="2704780"/>
          </a:xfrm>
          <a:prstGeom prst="rect">
            <a:avLst/>
          </a:prstGeom>
          <a:solidFill>
            <a:srgbClr val="92C6D8"/>
          </a:solidFill>
          <a:ln>
            <a:solidFill>
              <a:srgbClr val="92C6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YO SUPERIOR</a:t>
            </a:r>
          </a:p>
          <a:p>
            <a:pPr algn="ctr"/>
            <a:r>
              <a:rPr lang="en-US" dirty="0"/>
              <a:t> </a:t>
            </a:r>
            <a:r>
              <a:rPr lang="en-US" sz="2000" dirty="0" err="1">
                <a:solidFill>
                  <a:schemeClr val="accent1"/>
                </a:solidFill>
              </a:rPr>
              <a:t>nivel</a:t>
            </a:r>
            <a:r>
              <a:rPr lang="en-US" sz="2000" dirty="0">
                <a:solidFill>
                  <a:schemeClr val="accent1"/>
                </a:solidFill>
              </a:rPr>
              <a:t> de la </a:t>
            </a:r>
            <a:r>
              <a:rPr lang="en-US" sz="2000" dirty="0" err="1">
                <a:solidFill>
                  <a:schemeClr val="accent1"/>
                </a:solidFill>
              </a:rPr>
              <a:t>verdad</a:t>
            </a:r>
            <a:endParaRPr lang="en-US" dirty="0">
              <a:solidFill>
                <a:schemeClr val="accent1"/>
              </a:solidFill>
            </a:endParaRPr>
          </a:p>
          <a:p>
            <a:pPr algn="ctr"/>
            <a:r>
              <a:rPr lang="en-US" sz="2000" b="1" dirty="0" err="1">
                <a:solidFill>
                  <a:srgbClr val="FFC000"/>
                </a:solidFill>
              </a:rPr>
              <a:t>Ve</a:t>
            </a:r>
            <a:r>
              <a:rPr lang="en-US" sz="2000" b="1" dirty="0">
                <a:solidFill>
                  <a:srgbClr val="FFC000"/>
                </a:solidFill>
              </a:rPr>
              <a:t> Inocencia</a:t>
            </a:r>
          </a:p>
          <a:p>
            <a:pPr algn="ctr"/>
            <a:endParaRPr lang="en-US" sz="2000" b="1" dirty="0">
              <a:solidFill>
                <a:srgbClr val="FFC000"/>
              </a:solidFill>
            </a:endParaRPr>
          </a:p>
          <a:p>
            <a:pPr algn="ctr"/>
            <a:r>
              <a:rPr lang="en-US" dirty="0" err="1">
                <a:solidFill>
                  <a:schemeClr val="tx1"/>
                </a:solidFill>
              </a:rPr>
              <a:t>Comprende</a:t>
            </a:r>
            <a:r>
              <a:rPr lang="en-US" dirty="0">
                <a:solidFill>
                  <a:schemeClr val="tx1"/>
                </a:solidFill>
              </a:rPr>
              <a:t> que la culpa no </a:t>
            </a:r>
            <a:r>
              <a:rPr lang="en-US" dirty="0" err="1">
                <a:solidFill>
                  <a:schemeClr val="tx1"/>
                </a:solidFill>
              </a:rPr>
              <a:t>existe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porque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entiende</a:t>
            </a:r>
            <a:r>
              <a:rPr lang="en-US" dirty="0">
                <a:solidFill>
                  <a:schemeClr val="tx1"/>
                </a:solidFill>
              </a:rPr>
              <a:t> que </a:t>
            </a:r>
          </a:p>
          <a:p>
            <a:pPr algn="ctr"/>
            <a:r>
              <a:rPr lang="en-US" b="1" dirty="0" err="1">
                <a:solidFill>
                  <a:schemeClr val="tx1"/>
                </a:solidFill>
              </a:rPr>
              <a:t>nadie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puede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actuar</a:t>
            </a:r>
            <a:r>
              <a:rPr lang="en-US" b="1" dirty="0">
                <a:solidFill>
                  <a:schemeClr val="tx1"/>
                </a:solidFill>
              </a:rPr>
              <a:t> mas </a:t>
            </a:r>
            <a:r>
              <a:rPr lang="en-US" b="1" dirty="0" err="1">
                <a:solidFill>
                  <a:schemeClr val="tx1"/>
                </a:solidFill>
              </a:rPr>
              <a:t>alla</a:t>
            </a:r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De </a:t>
            </a:r>
            <a:r>
              <a:rPr lang="en-US" b="1" dirty="0" err="1">
                <a:solidFill>
                  <a:schemeClr val="tx1"/>
                </a:solidFill>
              </a:rPr>
              <a:t>su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nivel</a:t>
            </a:r>
            <a:r>
              <a:rPr lang="en-US" b="1" dirty="0">
                <a:solidFill>
                  <a:schemeClr val="tx1"/>
                </a:solidFill>
              </a:rPr>
              <a:t> de </a:t>
            </a:r>
            <a:r>
              <a:rPr lang="en-US" b="1" dirty="0" err="1">
                <a:solidFill>
                  <a:schemeClr val="tx1"/>
                </a:solidFill>
              </a:rPr>
              <a:t>cosnciencia</a:t>
            </a:r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s-MX" dirty="0">
              <a:solidFill>
                <a:schemeClr val="accent1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34FD30E-A8A7-4EF4-8D32-0165730D8E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0046" y="491778"/>
            <a:ext cx="1518036" cy="108518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CA1BBB9-4578-4041-B20C-1706E692C5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9722" y="3351615"/>
            <a:ext cx="1518036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59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663A9AB5-5CD7-413A-8077-FB810831642F}"/>
              </a:ext>
            </a:extLst>
          </p:cNvPr>
          <p:cNvSpPr/>
          <p:nvPr/>
        </p:nvSpPr>
        <p:spPr>
          <a:xfrm>
            <a:off x="496704" y="298938"/>
            <a:ext cx="4545623" cy="60770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El </a:t>
            </a:r>
            <a:r>
              <a:rPr lang="en-US" dirty="0" err="1">
                <a:solidFill>
                  <a:schemeClr val="tx1"/>
                </a:solidFill>
              </a:rPr>
              <a:t>camino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hacia</a:t>
            </a:r>
            <a:r>
              <a:rPr lang="en-US" dirty="0">
                <a:solidFill>
                  <a:schemeClr val="tx1"/>
                </a:solidFill>
              </a:rPr>
              <a:t> DIOS,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es </a:t>
            </a:r>
            <a:r>
              <a:rPr lang="en-US" sz="2400" b="1" dirty="0" err="1">
                <a:solidFill>
                  <a:schemeClr val="tx1"/>
                </a:solidFill>
              </a:rPr>
              <a:t>el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camino</a:t>
            </a:r>
            <a:r>
              <a:rPr lang="en-US" sz="2400" b="1" dirty="0">
                <a:solidFill>
                  <a:schemeClr val="tx1"/>
                </a:solidFill>
              </a:rPr>
              <a:t> de la </a:t>
            </a:r>
            <a:r>
              <a:rPr lang="en-US" sz="3600" b="1" dirty="0" err="1">
                <a:solidFill>
                  <a:schemeClr val="tx1"/>
                </a:solidFill>
              </a:rPr>
              <a:t>consciencia</a:t>
            </a:r>
            <a:endParaRPr lang="en-US" sz="3600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La </a:t>
            </a:r>
            <a:r>
              <a:rPr lang="en-US" sz="2000" dirty="0" err="1">
                <a:solidFill>
                  <a:schemeClr val="tx1"/>
                </a:solidFill>
              </a:rPr>
              <a:t>consciencia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aumentando</a:t>
            </a:r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 por </a:t>
            </a:r>
            <a:r>
              <a:rPr lang="en-US" sz="2000" dirty="0" err="1">
                <a:solidFill>
                  <a:schemeClr val="tx1"/>
                </a:solidFill>
              </a:rPr>
              <a:t>el</a:t>
            </a:r>
            <a:r>
              <a:rPr lang="en-US" sz="2000" dirty="0">
                <a:solidFill>
                  <a:schemeClr val="tx1"/>
                </a:solidFill>
              </a:rPr>
              <a:t> simple </a:t>
            </a:r>
            <a:r>
              <a:rPr lang="en-US" sz="2000" dirty="0" err="1">
                <a:solidFill>
                  <a:schemeClr val="tx1"/>
                </a:solidFill>
              </a:rPr>
              <a:t>hecho</a:t>
            </a:r>
            <a:r>
              <a:rPr lang="en-US" sz="2000" dirty="0">
                <a:solidFill>
                  <a:schemeClr val="tx1"/>
                </a:solidFill>
              </a:rPr>
              <a:t> de </a:t>
            </a:r>
            <a:r>
              <a:rPr lang="en-US" sz="2000" dirty="0" err="1">
                <a:solidFill>
                  <a:schemeClr val="tx1"/>
                </a:solidFill>
              </a:rPr>
              <a:t>cuestionarte</a:t>
            </a:r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3600" b="1" dirty="0">
                <a:solidFill>
                  <a:schemeClr val="tx1"/>
                </a:solidFill>
              </a:rPr>
              <a:t>Tu </a:t>
            </a:r>
            <a:r>
              <a:rPr lang="en-US" sz="3600" b="1" dirty="0" err="1">
                <a:solidFill>
                  <a:schemeClr val="tx1"/>
                </a:solidFill>
              </a:rPr>
              <a:t>percepcion</a:t>
            </a:r>
            <a:endParaRPr lang="en-US" sz="3600" b="1" dirty="0">
              <a:solidFill>
                <a:schemeClr val="tx1"/>
              </a:solidFill>
            </a:endParaRPr>
          </a:p>
          <a:p>
            <a:pPr algn="ctr"/>
            <a:endParaRPr lang="en-US" sz="2000" b="1" dirty="0">
              <a:solidFill>
                <a:srgbClr val="FFC000"/>
              </a:solidFill>
            </a:endParaRPr>
          </a:p>
          <a:p>
            <a:pPr algn="ctr"/>
            <a:r>
              <a:rPr lang="en-US" sz="2000" b="1" dirty="0">
                <a:solidFill>
                  <a:srgbClr val="FFC000"/>
                </a:solidFill>
              </a:rPr>
              <a:t>Tu Percepcion </a:t>
            </a:r>
          </a:p>
          <a:p>
            <a:pPr algn="ctr"/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miedo</a:t>
            </a:r>
            <a:endParaRPr lang="en-US" sz="2400" b="1" dirty="0">
              <a:solidFill>
                <a:schemeClr val="accent1"/>
              </a:solidFill>
            </a:endParaRPr>
          </a:p>
          <a:p>
            <a:pPr algn="ctr"/>
            <a:r>
              <a:rPr lang="en-US" dirty="0" err="1">
                <a:solidFill>
                  <a:srgbClr val="00B0F0"/>
                </a:solidFill>
              </a:rPr>
              <a:t>Identificacion</a:t>
            </a:r>
            <a:r>
              <a:rPr lang="en-US" dirty="0">
                <a:solidFill>
                  <a:srgbClr val="00B0F0"/>
                </a:solidFill>
              </a:rPr>
              <a:t> con </a:t>
            </a:r>
            <a:r>
              <a:rPr lang="en-US" dirty="0" err="1">
                <a:solidFill>
                  <a:srgbClr val="00B0F0"/>
                </a:solidFill>
              </a:rPr>
              <a:t>yo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ilusion</a:t>
            </a:r>
            <a:endParaRPr lang="en-US" dirty="0">
              <a:solidFill>
                <a:srgbClr val="00B0F0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Nivel 600 no hay </a:t>
            </a:r>
            <a:r>
              <a:rPr lang="en-US" dirty="0" err="1">
                <a:solidFill>
                  <a:schemeClr val="tx1"/>
                </a:solidFill>
              </a:rPr>
              <a:t>percepcion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sz="1400" i="1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A </a:t>
            </a:r>
            <a:r>
              <a:rPr lang="en-US" sz="2000" dirty="0" err="1">
                <a:solidFill>
                  <a:schemeClr val="tx1"/>
                </a:solidFill>
              </a:rPr>
              <a:t>medida</a:t>
            </a:r>
            <a:r>
              <a:rPr lang="en-US" sz="2000" dirty="0">
                <a:solidFill>
                  <a:schemeClr val="tx1"/>
                </a:solidFill>
              </a:rPr>
              <a:t> que </a:t>
            </a:r>
            <a:r>
              <a:rPr lang="en-US" sz="2000" u="sng" dirty="0" err="1">
                <a:solidFill>
                  <a:schemeClr val="tx1"/>
                </a:solidFill>
              </a:rPr>
              <a:t>va</a:t>
            </a:r>
            <a:r>
              <a:rPr lang="en-US" sz="2000" u="sng" dirty="0">
                <a:solidFill>
                  <a:schemeClr val="tx1"/>
                </a:solidFill>
              </a:rPr>
              <a:t> </a:t>
            </a:r>
            <a:r>
              <a:rPr lang="en-US" sz="2000" u="sng" dirty="0" err="1">
                <a:solidFill>
                  <a:schemeClr val="tx1"/>
                </a:solidFill>
              </a:rPr>
              <a:t>cambiando</a:t>
            </a:r>
            <a:r>
              <a:rPr lang="en-US" sz="2000" u="sng" dirty="0">
                <a:solidFill>
                  <a:schemeClr val="tx1"/>
                </a:solidFill>
              </a:rPr>
              <a:t> </a:t>
            </a:r>
            <a:r>
              <a:rPr lang="en-US" sz="2000" u="sng" dirty="0" err="1">
                <a:solidFill>
                  <a:schemeClr val="tx1"/>
                </a:solidFill>
              </a:rPr>
              <a:t>tu</a:t>
            </a:r>
            <a:r>
              <a:rPr lang="en-US" sz="2000" u="sng" dirty="0">
                <a:solidFill>
                  <a:schemeClr val="tx1"/>
                </a:solidFill>
              </a:rPr>
              <a:t> </a:t>
            </a:r>
            <a:r>
              <a:rPr lang="en-US" sz="2000" u="sng" dirty="0" err="1">
                <a:solidFill>
                  <a:schemeClr val="tx1"/>
                </a:solidFill>
              </a:rPr>
              <a:t>nivel</a:t>
            </a:r>
            <a:r>
              <a:rPr lang="en-US" sz="2000" u="sng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de </a:t>
            </a:r>
            <a:r>
              <a:rPr lang="en-US" sz="2000" dirty="0" err="1">
                <a:solidFill>
                  <a:schemeClr val="tx1"/>
                </a:solidFill>
              </a:rPr>
              <a:t>conciencia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2000" i="1" u="sng" dirty="0" err="1">
                <a:solidFill>
                  <a:schemeClr val="tx1"/>
                </a:solidFill>
              </a:rPr>
              <a:t>va</a:t>
            </a:r>
            <a:r>
              <a:rPr lang="en-US" sz="2000" i="1" u="sng" dirty="0">
                <a:solidFill>
                  <a:schemeClr val="tx1"/>
                </a:solidFill>
              </a:rPr>
              <a:t> </a:t>
            </a:r>
            <a:r>
              <a:rPr lang="en-US" sz="2000" i="1" u="sng" dirty="0" err="1">
                <a:solidFill>
                  <a:schemeClr val="tx1"/>
                </a:solidFill>
              </a:rPr>
              <a:t>cambiando</a:t>
            </a:r>
            <a:r>
              <a:rPr lang="en-US" sz="2000" i="1" u="sng" dirty="0">
                <a:solidFill>
                  <a:schemeClr val="tx1"/>
                </a:solidFill>
              </a:rPr>
              <a:t> </a:t>
            </a:r>
            <a:r>
              <a:rPr lang="en-US" sz="2000" i="1" u="sng" dirty="0" err="1">
                <a:solidFill>
                  <a:schemeClr val="tx1"/>
                </a:solidFill>
              </a:rPr>
              <a:t>tu</a:t>
            </a:r>
            <a:r>
              <a:rPr lang="en-US" sz="2000" i="1" u="sng" dirty="0">
                <a:solidFill>
                  <a:schemeClr val="tx1"/>
                </a:solidFill>
              </a:rPr>
              <a:t> </a:t>
            </a:r>
            <a:r>
              <a:rPr lang="en-US" sz="2000" i="1" u="sng" dirty="0" err="1">
                <a:solidFill>
                  <a:schemeClr val="tx1"/>
                </a:solidFill>
              </a:rPr>
              <a:t>sintonia</a:t>
            </a:r>
            <a:r>
              <a:rPr lang="en-US" sz="2000" i="1" u="sng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con </a:t>
            </a:r>
            <a:r>
              <a:rPr lang="en-US" sz="2000" dirty="0" err="1">
                <a:solidFill>
                  <a:schemeClr val="tx1"/>
                </a:solidFill>
              </a:rPr>
              <a:t>el</a:t>
            </a:r>
            <a:r>
              <a:rPr lang="en-US" sz="2000" dirty="0">
                <a:solidFill>
                  <a:schemeClr val="tx1"/>
                </a:solidFill>
              </a:rPr>
              <a:t> campo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00D0CD6-D4EA-4F40-B7A7-6513FC246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9206" y="496674"/>
            <a:ext cx="4602879" cy="616359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43197BA-83CB-492B-99CF-D7DA534CE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702" y="4894918"/>
            <a:ext cx="1725318" cy="1963082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D527CF0C-F93D-4823-B8A1-5F92B975BF0A}"/>
              </a:ext>
            </a:extLst>
          </p:cNvPr>
          <p:cNvSpPr/>
          <p:nvPr/>
        </p:nvSpPr>
        <p:spPr>
          <a:xfrm>
            <a:off x="1019908" y="3525715"/>
            <a:ext cx="3604846" cy="1369203"/>
          </a:xfrm>
          <a:prstGeom prst="round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03594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C6467DEB-E0CB-41F5-9148-1BD5E7138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743" y="2605469"/>
            <a:ext cx="3642065" cy="414763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135F398-ECF4-45CE-9A1C-F0CDBA74B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705" y="4159876"/>
            <a:ext cx="1908819" cy="2697348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7FB74CE6-0A99-479F-9DA6-276414691D74}"/>
              </a:ext>
            </a:extLst>
          </p:cNvPr>
          <p:cNvSpPr/>
          <p:nvPr/>
        </p:nvSpPr>
        <p:spPr>
          <a:xfrm>
            <a:off x="3721913" y="4408942"/>
            <a:ext cx="180690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</a:t>
            </a:r>
            <a:r>
              <a:rPr lang="es-E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</a:p>
          <a:p>
            <a:pPr algn="ctr"/>
            <a:r>
              <a:rPr lang="es-E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A2A71FE6-0B11-405F-BC46-1AE5AC94F423}"/>
              </a:ext>
            </a:extLst>
          </p:cNvPr>
          <p:cNvSpPr/>
          <p:nvPr/>
        </p:nvSpPr>
        <p:spPr>
          <a:xfrm>
            <a:off x="4305406" y="1606759"/>
            <a:ext cx="1223412" cy="13542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</a:t>
            </a:r>
          </a:p>
          <a:p>
            <a:pPr algn="ctr"/>
            <a:endParaRPr lang="es-E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D59C4461-315F-4409-AB6B-EE1906D97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409" y="164831"/>
            <a:ext cx="4747057" cy="1200329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2F76566D-1CE6-424C-BA06-B37DEA1962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9071" y="2520617"/>
            <a:ext cx="1767993" cy="1816765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E40875FC-60BA-4EA0-AFF8-32546E7F3E42}"/>
              </a:ext>
            </a:extLst>
          </p:cNvPr>
          <p:cNvSpPr/>
          <p:nvPr/>
        </p:nvSpPr>
        <p:spPr>
          <a:xfrm>
            <a:off x="3165744" y="251315"/>
            <a:ext cx="543169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7B062D0-AA39-4445-986B-7E831EA2D0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1241" y="1037948"/>
            <a:ext cx="3642065" cy="478210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737C9726-A19A-4841-AAE2-6AABFEF0593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5038" y1="57393" x2="47289" y2="61242"/>
                        <a14:foregroundMark x1="46205" y1="49869" x2="50792" y2="49606"/>
                        <a14:foregroundMark x1="46205" y1="45407" x2="42202" y2="47244"/>
                        <a14:foregroundMark x1="27273" y1="55818" x2="36364" y2="52493"/>
                        <a14:foregroundMark x1="34445" y1="50744" x2="40784" y2="48119"/>
                        <a14:foregroundMark x1="27023" y1="58005" x2="30025" y2="58005"/>
                        <a14:foregroundMark x1="24604" y1="59230" x2="26355" y2="58355"/>
                        <a14:foregroundMark x1="25021" y1="58180" x2="25855" y2="57655"/>
                        <a14:foregroundMark x1="24187" y1="58618" x2="24187" y2="58618"/>
                        <a14:foregroundMark x1="24020" y1="58793" x2="24020" y2="58793"/>
                        <a14:foregroundMark x1="26439" y1="58530" x2="26439" y2="58530"/>
                        <a14:foregroundMark x1="23853" y1="58355" x2="24687" y2="58180"/>
                        <a14:foregroundMark x1="22185" y1="59230" x2="22686" y2="59055"/>
                        <a14:foregroundMark x1="26188" y1="58355" x2="26188" y2="58355"/>
                        <a14:foregroundMark x1="26105" y1="58618" x2="27189" y2="58268"/>
                        <a14:backgroundMark x1="41284" y1="37183" x2="52961" y2="23360"/>
                        <a14:backgroundMark x1="46372" y1="38408" x2="71393" y2="45407"/>
                        <a14:backgroundMark x1="78732" y1="64567" x2="68724" y2="72353"/>
                        <a14:backgroundMark x1="35029" y1="72353" x2="20017" y2="68766"/>
                        <a14:backgroundMark x1="28107" y1="51881" x2="32777" y2="45844"/>
                        <a14:backgroundMark x1="64554" y1="72878" x2="66222" y2="70779"/>
                        <a14:backgroundMark x1="74812" y1="71129" x2="82569" y2="72616"/>
                        <a14:backgroundMark x1="74229" y1="50481" x2="79817" y2="59755"/>
                      </a14:backgroundRemoval>
                    </a14:imgEffect>
                  </a14:imgLayer>
                </a14:imgProps>
              </a:ext>
            </a:extLst>
          </a:blip>
          <a:srcRect l="18694" t="40864" r="20460" b="23210"/>
          <a:stretch/>
        </p:blipFill>
        <p:spPr>
          <a:xfrm>
            <a:off x="8300105" y="2057479"/>
            <a:ext cx="1519903" cy="108887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55D3B81-024C-4FBE-9327-88BDA7A6A8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6936" y="1512277"/>
            <a:ext cx="1551361" cy="203696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5E3F752-DDE6-442D-BF98-DA5CDE1931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9407" y="2884189"/>
            <a:ext cx="1249788" cy="89619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33917D7-F344-4119-9806-0B9285570F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89306" y="5131503"/>
            <a:ext cx="4210799" cy="62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8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344DE3-8B04-4D07-A745-583C9C42BC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97" t="1324" r="9482" b="30844"/>
          <a:stretch/>
        </p:blipFill>
        <p:spPr>
          <a:xfrm>
            <a:off x="3369968" y="1009494"/>
            <a:ext cx="3843867" cy="37183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Diagrama de flujo: combinar 2">
            <a:extLst>
              <a:ext uri="{FF2B5EF4-FFF2-40B4-BE49-F238E27FC236}">
                <a16:creationId xmlns:a16="http://schemas.microsoft.com/office/drawing/2014/main" id="{0216A033-EC5C-49BC-8AEA-314EC349B649}"/>
              </a:ext>
            </a:extLst>
          </p:cNvPr>
          <p:cNvSpPr/>
          <p:nvPr/>
        </p:nvSpPr>
        <p:spPr>
          <a:xfrm rot="13163546">
            <a:off x="4080065" y="2828885"/>
            <a:ext cx="275442" cy="2346281"/>
          </a:xfrm>
          <a:prstGeom prst="flowChartMerg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0442D4C-1370-40E9-B80C-1B0FC63D656A}"/>
              </a:ext>
            </a:extLst>
          </p:cNvPr>
          <p:cNvSpPr/>
          <p:nvPr/>
        </p:nvSpPr>
        <p:spPr>
          <a:xfrm>
            <a:off x="830857" y="2813855"/>
            <a:ext cx="2516425" cy="18774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r>
              <a:rPr lang="es-E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%</a:t>
            </a:r>
          </a:p>
          <a:p>
            <a:pPr algn="ctr"/>
            <a:r>
              <a:rPr lang="es-ES" sz="40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AMOR</a:t>
            </a:r>
          </a:p>
          <a:p>
            <a:pPr algn="ctr"/>
            <a:r>
              <a:rPr lang="es-ES" sz="32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NIVEL 540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4B401DC8-4AB4-4B46-8D77-D87CECA6F4B6}"/>
              </a:ext>
            </a:extLst>
          </p:cNvPr>
          <p:cNvSpPr/>
          <p:nvPr/>
        </p:nvSpPr>
        <p:spPr>
          <a:xfrm>
            <a:off x="352732" y="1587471"/>
            <a:ext cx="3005893" cy="97533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1 sola persona </a:t>
            </a:r>
          </a:p>
          <a:p>
            <a:pPr algn="ctr"/>
            <a:r>
              <a:rPr lang="en-US" sz="1600" b="1" dirty="0" err="1"/>
              <a:t>vibrando</a:t>
            </a:r>
            <a:r>
              <a:rPr lang="en-US" sz="1600" b="1" dirty="0"/>
              <a:t> en amor </a:t>
            </a:r>
          </a:p>
          <a:p>
            <a:pPr algn="ctr"/>
            <a:r>
              <a:rPr lang="en-US" sz="1600" b="1" dirty="0" err="1"/>
              <a:t>afecta</a:t>
            </a:r>
            <a:r>
              <a:rPr lang="en-US" sz="1600" b="1" dirty="0"/>
              <a:t> a </a:t>
            </a:r>
            <a:r>
              <a:rPr lang="en-US" sz="1600" b="1" dirty="0">
                <a:solidFill>
                  <a:schemeClr val="accent1"/>
                </a:solidFill>
              </a:rPr>
              <a:t>750,000</a:t>
            </a:r>
            <a:r>
              <a:rPr lang="en-US" sz="1600" b="1" dirty="0"/>
              <a:t> personas</a:t>
            </a:r>
            <a:endParaRPr lang="es-MX" sz="1600" b="1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C0A9D4C-EFF2-4952-B13F-17EC2F1EF667}"/>
              </a:ext>
            </a:extLst>
          </p:cNvPr>
          <p:cNvSpPr/>
          <p:nvPr/>
        </p:nvSpPr>
        <p:spPr>
          <a:xfrm>
            <a:off x="7252958" y="1115171"/>
            <a:ext cx="421301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78 al 8</a:t>
            </a:r>
            <a:r>
              <a:rPr lang="es-E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5%</a:t>
            </a:r>
          </a:p>
          <a:p>
            <a:pPr algn="ctr"/>
            <a:r>
              <a:rPr lang="es-E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Por debajo de 200</a:t>
            </a:r>
          </a:p>
          <a:p>
            <a:pPr algn="ctr"/>
            <a:r>
              <a:rPr lang="es-E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Falsedad supervivencia, miedo ,deseo,  </a:t>
            </a:r>
            <a:r>
              <a:rPr lang="es-ES" sz="1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lucha,orgullo</a:t>
            </a:r>
            <a:r>
              <a:rPr lang="es-E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7E1A1C4-8494-443E-8531-781A7ABCF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629" y="3222627"/>
            <a:ext cx="2456171" cy="228916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03B8E70-C42B-45A7-B776-163649C11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2618" y="3117828"/>
            <a:ext cx="1698525" cy="2543543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5249A03F-0E34-4A15-98E1-2ECA5DA51FA1}"/>
              </a:ext>
            </a:extLst>
          </p:cNvPr>
          <p:cNvSpPr/>
          <p:nvPr/>
        </p:nvSpPr>
        <p:spPr>
          <a:xfrm>
            <a:off x="7560736" y="2514741"/>
            <a:ext cx="359745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PROYECCION</a:t>
            </a:r>
          </a:p>
        </p:txBody>
      </p:sp>
      <p:sp>
        <p:nvSpPr>
          <p:cNvPr id="13" name="Triángulo isósceles 12">
            <a:extLst>
              <a:ext uri="{FF2B5EF4-FFF2-40B4-BE49-F238E27FC236}">
                <a16:creationId xmlns:a16="http://schemas.microsoft.com/office/drawing/2014/main" id="{9CDF03DF-39F2-44D1-8F96-696822242889}"/>
              </a:ext>
            </a:extLst>
          </p:cNvPr>
          <p:cNvSpPr/>
          <p:nvPr/>
        </p:nvSpPr>
        <p:spPr>
          <a:xfrm rot="1199418">
            <a:off x="3941633" y="2987341"/>
            <a:ext cx="1295750" cy="228174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ACFE163-8923-4FFA-A633-33E925B80D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683" t="21583" r="25455" b="29507"/>
          <a:stretch/>
        </p:blipFill>
        <p:spPr>
          <a:xfrm>
            <a:off x="2630030" y="4643578"/>
            <a:ext cx="948247" cy="10703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1CFE5077-209E-40FF-B307-740F5D732CDE}"/>
              </a:ext>
            </a:extLst>
          </p:cNvPr>
          <p:cNvSpPr/>
          <p:nvPr/>
        </p:nvSpPr>
        <p:spPr>
          <a:xfrm>
            <a:off x="3508023" y="5537311"/>
            <a:ext cx="374493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15% al 22%</a:t>
            </a:r>
          </a:p>
          <a:p>
            <a:pPr algn="ctr"/>
            <a:r>
              <a:rPr lang="es-ES" sz="20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Cruzando barrera del coraje</a:t>
            </a:r>
            <a:endParaRPr lang="es-ES" sz="2000" b="0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0947C7C5-506E-4349-BE68-6320A9A18D63}"/>
              </a:ext>
            </a:extLst>
          </p:cNvPr>
          <p:cNvSpPr/>
          <p:nvPr/>
        </p:nvSpPr>
        <p:spPr>
          <a:xfrm>
            <a:off x="830857" y="587402"/>
            <a:ext cx="3150454" cy="8603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1 DE CADA 10 MILLONES </a:t>
            </a:r>
          </a:p>
          <a:p>
            <a:pPr algn="ctr"/>
            <a:r>
              <a:rPr lang="en-US" sz="1400" dirty="0"/>
              <a:t>DE PERSONASALCAZA ESTE NIVEL </a:t>
            </a:r>
          </a:p>
          <a:p>
            <a:pPr algn="ctr"/>
            <a:r>
              <a:rPr lang="en-US" sz="1400" b="1" dirty="0">
                <a:solidFill>
                  <a:srgbClr val="92C6D8"/>
                </a:solidFill>
              </a:rPr>
              <a:t>600 PAZ ILUMINACION</a:t>
            </a:r>
          </a:p>
          <a:p>
            <a:pPr algn="ctr"/>
            <a:r>
              <a:rPr lang="en-US" sz="1400" dirty="0">
                <a:solidFill>
                  <a:srgbClr val="92C6D8"/>
                </a:solidFill>
              </a:rPr>
              <a:t>1 </a:t>
            </a:r>
            <a:r>
              <a:rPr lang="en-US" sz="1400" dirty="0" err="1">
                <a:solidFill>
                  <a:srgbClr val="92C6D8"/>
                </a:solidFill>
              </a:rPr>
              <a:t>compensa</a:t>
            </a:r>
            <a:r>
              <a:rPr lang="en-US" sz="1400" dirty="0">
                <a:solidFill>
                  <a:srgbClr val="92C6D8"/>
                </a:solidFill>
              </a:rPr>
              <a:t> a 70 </a:t>
            </a:r>
            <a:r>
              <a:rPr lang="en-US" sz="1400" dirty="0" err="1">
                <a:solidFill>
                  <a:srgbClr val="92C6D8"/>
                </a:solidFill>
              </a:rPr>
              <a:t>millones</a:t>
            </a:r>
            <a:endParaRPr lang="es-MX" sz="1400" dirty="0">
              <a:solidFill>
                <a:srgbClr val="92C6D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76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F812ACC-D627-41D2-8120-6E2FA6913B2C}"/>
              </a:ext>
            </a:extLst>
          </p:cNvPr>
          <p:cNvSpPr/>
          <p:nvPr/>
        </p:nvSpPr>
        <p:spPr>
          <a:xfrm>
            <a:off x="616173" y="553914"/>
            <a:ext cx="4404947" cy="56471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El </a:t>
            </a:r>
            <a:r>
              <a:rPr lang="en-US" b="1" dirty="0" err="1">
                <a:solidFill>
                  <a:schemeClr val="tx1"/>
                </a:solidFill>
              </a:rPr>
              <a:t>sendero</a:t>
            </a:r>
            <a:r>
              <a:rPr lang="en-US" b="1" dirty="0">
                <a:solidFill>
                  <a:schemeClr val="tx1"/>
                </a:solidFill>
              </a:rPr>
              <a:t> del </a:t>
            </a:r>
            <a:r>
              <a:rPr lang="en-US" b="1" dirty="0" err="1">
                <a:solidFill>
                  <a:schemeClr val="tx1"/>
                </a:solidFill>
              </a:rPr>
              <a:t>despertar</a:t>
            </a:r>
            <a:r>
              <a:rPr lang="en-US" b="1" dirty="0">
                <a:solidFill>
                  <a:schemeClr val="tx1"/>
                </a:solidFill>
              </a:rPr>
              <a:t> es</a:t>
            </a:r>
          </a:p>
          <a:p>
            <a:pPr algn="ctr"/>
            <a:r>
              <a:rPr lang="en-US" b="1" dirty="0" err="1">
                <a:solidFill>
                  <a:schemeClr val="tx1"/>
                </a:solidFill>
              </a:rPr>
              <a:t>Estar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dispuesto</a:t>
            </a:r>
            <a:r>
              <a:rPr lang="en-US" b="1" dirty="0">
                <a:solidFill>
                  <a:schemeClr val="tx1"/>
                </a:solidFill>
              </a:rPr>
              <a:t> a </a:t>
            </a:r>
            <a:r>
              <a:rPr lang="en-US" sz="4000" dirty="0" err="1">
                <a:solidFill>
                  <a:schemeClr val="tx1"/>
                </a:solidFill>
              </a:rPr>
              <a:t>reconocer</a:t>
            </a:r>
            <a:r>
              <a:rPr lang="en-US" sz="4000" dirty="0">
                <a:solidFill>
                  <a:schemeClr val="tx1"/>
                </a:solidFill>
              </a:rPr>
              <a:t> que</a:t>
            </a:r>
            <a:r>
              <a:rPr lang="en-US" b="1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en-US" sz="2000" b="1" dirty="0">
              <a:solidFill>
                <a:srgbClr val="FFC000"/>
              </a:solidFill>
            </a:endParaRPr>
          </a:p>
          <a:p>
            <a:pPr algn="ctr"/>
            <a:r>
              <a:rPr lang="en-US" sz="3200" b="1" dirty="0">
                <a:solidFill>
                  <a:srgbClr val="FFC000"/>
                </a:solidFill>
              </a:rPr>
              <a:t>TODO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</a:rPr>
              <a:t> ES PROYECCION</a:t>
            </a: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 la </a:t>
            </a:r>
            <a:r>
              <a:rPr lang="en-US" b="1" dirty="0" err="1">
                <a:solidFill>
                  <a:schemeClr val="tx1"/>
                </a:solidFill>
              </a:rPr>
              <a:t>autoindagacion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  es la </a:t>
            </a:r>
            <a:r>
              <a:rPr lang="en-US" dirty="0" err="1">
                <a:solidFill>
                  <a:schemeClr val="tx1"/>
                </a:solidFill>
              </a:rPr>
              <a:t>practica</a:t>
            </a:r>
            <a:r>
              <a:rPr lang="en-US" dirty="0">
                <a:solidFill>
                  <a:schemeClr val="tx1"/>
                </a:solidFill>
              </a:rPr>
              <a:t> para </a:t>
            </a:r>
          </a:p>
          <a:p>
            <a:pPr algn="ctr"/>
            <a:r>
              <a:rPr lang="en-US" b="1" dirty="0" err="1">
                <a:solidFill>
                  <a:srgbClr val="C00000"/>
                </a:solidFill>
              </a:rPr>
              <a:t>conocer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programacion</a:t>
            </a:r>
            <a:endParaRPr lang="en-US" b="1" dirty="0">
              <a:solidFill>
                <a:srgbClr val="C00000"/>
              </a:solidFill>
            </a:endParaRPr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y </a:t>
            </a:r>
            <a:r>
              <a:rPr lang="en-US" u="sng" dirty="0" err="1">
                <a:solidFill>
                  <a:schemeClr val="tx1"/>
                </a:solidFill>
              </a:rPr>
              <a:t>escuchar</a:t>
            </a:r>
            <a:r>
              <a:rPr lang="en-US" u="sng" dirty="0">
                <a:solidFill>
                  <a:schemeClr val="tx1"/>
                </a:solidFill>
              </a:rPr>
              <a:t> </a:t>
            </a:r>
            <a:r>
              <a:rPr lang="en-US" u="sng" dirty="0" err="1">
                <a:solidFill>
                  <a:schemeClr val="tx1"/>
                </a:solidFill>
              </a:rPr>
              <a:t>tus</a:t>
            </a:r>
            <a:r>
              <a:rPr lang="en-US" u="sng" dirty="0">
                <a:solidFill>
                  <a:schemeClr val="tx1"/>
                </a:solidFill>
              </a:rPr>
              <a:t> </a:t>
            </a:r>
            <a:r>
              <a:rPr lang="en-US" u="sng" dirty="0" err="1">
                <a:solidFill>
                  <a:schemeClr val="tx1"/>
                </a:solidFill>
              </a:rPr>
              <a:t>propios</a:t>
            </a:r>
            <a:r>
              <a:rPr lang="en-US" u="sng" dirty="0">
                <a:solidFill>
                  <a:schemeClr val="tx1"/>
                </a:solidFill>
              </a:rPr>
              <a:t> </a:t>
            </a:r>
            <a:r>
              <a:rPr lang="en-US" u="sng" dirty="0" err="1">
                <a:solidFill>
                  <a:schemeClr val="tx1"/>
                </a:solidFill>
              </a:rPr>
              <a:t>pensamientos</a:t>
            </a:r>
            <a:endParaRPr lang="en-US" u="sng" dirty="0">
              <a:solidFill>
                <a:schemeClr val="tx1"/>
              </a:solidFill>
            </a:endParaRPr>
          </a:p>
          <a:p>
            <a:pPr algn="ctr"/>
            <a:endParaRPr lang="en-US" u="sng" dirty="0">
              <a:solidFill>
                <a:schemeClr val="tx1"/>
              </a:solidFill>
            </a:endParaRPr>
          </a:p>
          <a:p>
            <a:pPr algn="ctr"/>
            <a:endParaRPr lang="en-US" u="sng" dirty="0">
              <a:solidFill>
                <a:schemeClr val="tx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1C95418-6B9C-4909-8A5F-654D2C6B9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529" y="1356241"/>
            <a:ext cx="6240644" cy="414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069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3B0518D-12FC-4456-96AC-1798E3F19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52" y="1090008"/>
            <a:ext cx="4488926" cy="537998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9DB9045-3B7D-453C-84E4-CA8892F2D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241088" y="3429000"/>
            <a:ext cx="2865641" cy="304099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A759576-FC5D-438C-81EA-D37C25311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890056" y="941501"/>
            <a:ext cx="4148635" cy="24875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A09EFD4-A89F-4626-8F8A-64C75DDF9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6729" y="2961800"/>
            <a:ext cx="2545615" cy="319017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6F07F15-1FD1-494D-A3CF-53586A8B04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8574" y="557086"/>
            <a:ext cx="1902117" cy="238374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DD11E55-72CB-4FF1-9343-1B7450EC5D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3402" y="2554111"/>
            <a:ext cx="1902117" cy="2383743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7900AEDD-024D-4656-9B3F-C315B7F86A81}"/>
              </a:ext>
            </a:extLst>
          </p:cNvPr>
          <p:cNvSpPr/>
          <p:nvPr/>
        </p:nvSpPr>
        <p:spPr>
          <a:xfrm>
            <a:off x="5741088" y="5684777"/>
            <a:ext cx="22685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causa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F5FCC97-49A0-45B2-8028-58DC69B2FE9D}"/>
              </a:ext>
            </a:extLst>
          </p:cNvPr>
          <p:cNvSpPr/>
          <p:nvPr/>
        </p:nvSpPr>
        <p:spPr>
          <a:xfrm>
            <a:off x="9250387" y="3344872"/>
            <a:ext cx="24384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efecto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4932ACA6-77E7-4B24-8B62-56C5277146A6}"/>
              </a:ext>
            </a:extLst>
          </p:cNvPr>
          <p:cNvSpPr/>
          <p:nvPr/>
        </p:nvSpPr>
        <p:spPr>
          <a:xfrm>
            <a:off x="1803703" y="102300"/>
            <a:ext cx="764183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SALIR DE LA DUALIDAD</a:t>
            </a:r>
          </a:p>
          <a:p>
            <a:pPr algn="ctr"/>
            <a:r>
              <a:rPr lang="es-E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 QUE TODO ESTA SEPARADO ES EL PRIMER PASO</a:t>
            </a:r>
            <a:endParaRPr lang="es-ES" sz="2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325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E4780471-D1B4-4EF7-91E5-EAA332F303EF}"/>
              </a:ext>
            </a:extLst>
          </p:cNvPr>
          <p:cNvSpPr/>
          <p:nvPr/>
        </p:nvSpPr>
        <p:spPr>
          <a:xfrm>
            <a:off x="1719277" y="5911950"/>
            <a:ext cx="455049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Todo</a:t>
            </a:r>
            <a:r>
              <a:rPr lang="es-ES" sz="24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es PROYECCION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5153D8A-80F3-47B4-B99E-1E59ED78DD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3" t="33389" r="30404"/>
          <a:stretch/>
        </p:blipFill>
        <p:spPr>
          <a:xfrm>
            <a:off x="6371023" y="268084"/>
            <a:ext cx="5497279" cy="616811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6A14CE0-C048-42AB-9829-5DE4F2E49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2426" y="4252803"/>
            <a:ext cx="2277532" cy="1508104"/>
          </a:xfrm>
          <a:prstGeom prst="rect">
            <a:avLst/>
          </a:prstGeom>
        </p:spPr>
      </p:pic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03EE7310-A42D-4C0A-86D2-8969D6D2D5BC}"/>
              </a:ext>
            </a:extLst>
          </p:cNvPr>
          <p:cNvCxnSpPr>
            <a:cxnSpLocks/>
          </p:cNvCxnSpPr>
          <p:nvPr/>
        </p:nvCxnSpPr>
        <p:spPr>
          <a:xfrm>
            <a:off x="474133" y="3515977"/>
            <a:ext cx="11591280" cy="6218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n 20">
            <a:extLst>
              <a:ext uri="{FF2B5EF4-FFF2-40B4-BE49-F238E27FC236}">
                <a16:creationId xmlns:a16="http://schemas.microsoft.com/office/drawing/2014/main" id="{817592B1-750E-4149-A1E5-20618018F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958" y="932867"/>
            <a:ext cx="1879888" cy="1552813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F5287BCF-1FE6-4045-A337-0003248185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833" y="4282227"/>
            <a:ext cx="1898069" cy="238527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59BE5EA4-29D7-49AF-8EB5-67E68B17B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1192" y="686765"/>
            <a:ext cx="2834741" cy="3715002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D522E8D7-998D-4F85-9CCB-CE1C3DCFCF7E}"/>
              </a:ext>
            </a:extLst>
          </p:cNvPr>
          <p:cNvSpPr/>
          <p:nvPr/>
        </p:nvSpPr>
        <p:spPr>
          <a:xfrm>
            <a:off x="504585" y="2523441"/>
            <a:ext cx="315663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 ojo del </a:t>
            </a:r>
            <a:r>
              <a:rPr lang="es-ES" sz="24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</a:t>
            </a:r>
          </a:p>
          <a:p>
            <a:pPr algn="ctr"/>
            <a:r>
              <a:rPr lang="es-E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 visión de la divinidad</a:t>
            </a:r>
            <a:endParaRPr lang="es-E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334F61B-AFEE-4122-95A3-0C1AB68D99FE}"/>
              </a:ext>
            </a:extLst>
          </p:cNvPr>
          <p:cNvSpPr/>
          <p:nvPr/>
        </p:nvSpPr>
        <p:spPr>
          <a:xfrm>
            <a:off x="565854" y="3563473"/>
            <a:ext cx="32880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 </a:t>
            </a:r>
            <a:r>
              <a:rPr lang="es-ES" b="1" cap="none" spc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</a:t>
            </a:r>
            <a:r>
              <a:rPr lang="es-E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la visión del personaje,</a:t>
            </a:r>
          </a:p>
          <a:p>
            <a:pPr algn="ctr"/>
            <a:r>
              <a:rPr lang="es-E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distorsión desde su guion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CCA930F-B6D9-4685-AF81-991DB7CE2D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3811" y="3337325"/>
            <a:ext cx="2235961" cy="309887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C006B3F-E6CC-4061-8E67-74738AB624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8501" y="3578162"/>
            <a:ext cx="1249788" cy="89619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578F47D-A2EB-4F42-81FC-9C34390121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9018" y="2544266"/>
            <a:ext cx="1249788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46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17C1397-F2FF-4E76-96D7-81610A21B8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91" b="67640" l="24647" r="78022">
                        <a14:foregroundMark x1="29827" y1="31726" x2="51805" y2="11675"/>
                        <a14:foregroundMark x1="37049" y1="14848" x2="58242" y2="7868"/>
                        <a14:foregroundMark x1="58242" y1="7868" x2="68760" y2="14340"/>
                        <a14:foregroundMark x1="28885" y1="20939" x2="28100" y2="32234"/>
                        <a14:foregroundMark x1="33438" y1="22716" x2="32339" y2="31218"/>
                        <a14:foregroundMark x1="35636" y1="22462" x2="34223" y2="22716"/>
                        <a14:foregroundMark x1="35636" y1="22208" x2="33124" y2="20685"/>
                        <a14:foregroundMark x1="33595" y1="22970" x2="36107" y2="18909"/>
                        <a14:foregroundMark x1="32025" y1="17893" x2="32496" y2="16371"/>
                        <a14:foregroundMark x1="28885" y1="37183" x2="26688" y2="25127"/>
                        <a14:foregroundMark x1="29513" y1="33629" x2="28885" y2="34137"/>
                        <a14:foregroundMark x1="28728" y1="36929" x2="27473" y2="22589"/>
                        <a14:foregroundMark x1="27473" y1="22589" x2="31240" y2="16624"/>
                        <a14:foregroundMark x1="26217" y1="25381" x2="35950" y2="12183"/>
                        <a14:foregroundMark x1="35950" y1="12183" x2="48352" y2="6091"/>
                        <a14:backgroundMark x1="31711" y1="52792" x2="37834" y2="54695"/>
                        <a14:backgroundMark x1="37363" y1="57487" x2="40031" y2="57234"/>
                        <a14:backgroundMark x1="62951" y1="58249" x2="79278" y2="47970"/>
                        <a14:backgroundMark x1="65620" y1="51523" x2="75981" y2="44162"/>
                        <a14:backgroundMark x1="72684" y1="44416" x2="76452" y2="28426"/>
                        <a14:backgroundMark x1="76452" y1="28426" x2="76452" y2="28426"/>
                        <a14:backgroundMark x1="62323" y1="54442" x2="74254" y2="42259"/>
                        <a14:backgroundMark x1="33124" y1="51015" x2="41444" y2="54442"/>
                        <a14:backgroundMark x1="58713" y1="52792" x2="70330" y2="43020"/>
                        <a14:backgroundMark x1="70330" y1="43020" x2="60126" y2="52538"/>
                      </a14:backgroundRemoval>
                    </a14:imgEffect>
                  </a14:imgLayer>
                </a14:imgProps>
              </a:ext>
            </a:extLst>
          </a:blip>
          <a:srcRect l="28104" t="7120" r="27698" b="51480"/>
          <a:stretch/>
        </p:blipFill>
        <p:spPr>
          <a:xfrm>
            <a:off x="848325" y="189584"/>
            <a:ext cx="2760092" cy="286980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E186A05-653A-489B-9284-0F5D43D075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7996" y="3097147"/>
            <a:ext cx="2862371" cy="396238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65038C2A-ADE4-4F54-84F9-111F1E0353AA}"/>
              </a:ext>
            </a:extLst>
          </p:cNvPr>
          <p:cNvSpPr/>
          <p:nvPr/>
        </p:nvSpPr>
        <p:spPr>
          <a:xfrm>
            <a:off x="4398599" y="2440290"/>
            <a:ext cx="10310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CBB9445D-D7B0-4E4D-BE93-95DCF762A1C3}"/>
              </a:ext>
            </a:extLst>
          </p:cNvPr>
          <p:cNvSpPr/>
          <p:nvPr/>
        </p:nvSpPr>
        <p:spPr>
          <a:xfrm>
            <a:off x="4448355" y="288006"/>
            <a:ext cx="51283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  disolución de yo</a:t>
            </a:r>
            <a:endParaRPr lang="es-E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7F6833C6-A9D7-4379-B011-4317CA46D605}"/>
              </a:ext>
            </a:extLst>
          </p:cNvPr>
          <p:cNvSpPr/>
          <p:nvPr/>
        </p:nvSpPr>
        <p:spPr>
          <a:xfrm>
            <a:off x="7624998" y="3856878"/>
            <a:ext cx="2674189" cy="246700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Lo que </a:t>
            </a:r>
            <a:r>
              <a:rPr lang="en-US" sz="1600" dirty="0" err="1"/>
              <a:t>llamamos</a:t>
            </a:r>
            <a:endParaRPr lang="en-US" sz="1600" dirty="0"/>
          </a:p>
          <a:p>
            <a:pPr algn="ctr"/>
            <a:r>
              <a:rPr lang="en-US" sz="3600" b="1" dirty="0" err="1">
                <a:solidFill>
                  <a:srgbClr val="FFC000"/>
                </a:solidFill>
              </a:rPr>
              <a:t>yo</a:t>
            </a:r>
            <a:r>
              <a:rPr lang="en-US" sz="3600" dirty="0"/>
              <a:t> </a:t>
            </a:r>
            <a:r>
              <a:rPr lang="en-US" sz="2800" b="1" dirty="0"/>
              <a:t>EGO</a:t>
            </a:r>
            <a:endParaRPr lang="en-US" sz="3600" b="1" dirty="0"/>
          </a:p>
          <a:p>
            <a:pPr algn="ctr"/>
            <a:r>
              <a:rPr lang="en-US" sz="1600" dirty="0"/>
              <a:t>Es una </a:t>
            </a:r>
            <a:r>
              <a:rPr lang="en-US" sz="1600" dirty="0" err="1"/>
              <a:t>construccion</a:t>
            </a:r>
            <a:r>
              <a:rPr lang="en-US" sz="1600" dirty="0"/>
              <a:t> mental de </a:t>
            </a:r>
            <a:r>
              <a:rPr lang="en-US" sz="1600" dirty="0" err="1"/>
              <a:t>memorias</a:t>
            </a:r>
            <a:r>
              <a:rPr lang="en-US" sz="1600" dirty="0"/>
              <a:t>, </a:t>
            </a:r>
            <a:r>
              <a:rPr lang="en-US" sz="1600" dirty="0" err="1"/>
              <a:t>deseos</a:t>
            </a:r>
            <a:r>
              <a:rPr lang="en-US" sz="1600" dirty="0"/>
              <a:t> y </a:t>
            </a:r>
            <a:r>
              <a:rPr lang="en-US" sz="1600" dirty="0" err="1"/>
              <a:t>programas,limitado</a:t>
            </a:r>
            <a:r>
              <a:rPr lang="en-US" sz="1600" dirty="0"/>
              <a:t>, siempre </a:t>
            </a:r>
            <a:r>
              <a:rPr lang="en-US" sz="1600" dirty="0" err="1"/>
              <a:t>busca</a:t>
            </a:r>
            <a:r>
              <a:rPr lang="en-US" sz="1600" dirty="0"/>
              <a:t> algo </a:t>
            </a:r>
            <a:r>
              <a:rPr lang="en-US" sz="1600" dirty="0" err="1"/>
              <a:t>afuera</a:t>
            </a:r>
            <a:r>
              <a:rPr lang="en-US" sz="1600" dirty="0"/>
              <a:t>, </a:t>
            </a:r>
            <a:endParaRPr lang="es-MX" sz="1600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3EB28C5-2263-493D-9129-E5BC130E86E5}"/>
              </a:ext>
            </a:extLst>
          </p:cNvPr>
          <p:cNvSpPr/>
          <p:nvPr/>
        </p:nvSpPr>
        <p:spPr>
          <a:xfrm>
            <a:off x="3895389" y="1474875"/>
            <a:ext cx="11961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YO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348FCC32-219E-4944-AE7D-D8DCDA4ACFB3}"/>
              </a:ext>
            </a:extLst>
          </p:cNvPr>
          <p:cNvSpPr/>
          <p:nvPr/>
        </p:nvSpPr>
        <p:spPr>
          <a:xfrm>
            <a:off x="7452780" y="1474875"/>
            <a:ext cx="2915517" cy="2109304"/>
          </a:xfrm>
          <a:prstGeom prst="roundRect">
            <a:avLst/>
          </a:prstGeom>
          <a:solidFill>
            <a:srgbClr val="92C6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La </a:t>
            </a:r>
            <a:r>
              <a:rPr lang="en-US" sz="1600" dirty="0" err="1"/>
              <a:t>escencia</a:t>
            </a:r>
            <a:r>
              <a:rPr lang="en-US" sz="1600" dirty="0"/>
              <a:t>  </a:t>
            </a:r>
            <a:r>
              <a:rPr lang="en-US" sz="1600" dirty="0" err="1"/>
              <a:t>pura</a:t>
            </a:r>
            <a:r>
              <a:rPr lang="en-US" sz="1600" dirty="0"/>
              <a:t> que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ERES EN VERDAD</a:t>
            </a:r>
            <a:r>
              <a:rPr lang="en-US" dirty="0"/>
              <a:t>, </a:t>
            </a:r>
            <a:r>
              <a:rPr lang="en-US" sz="1600" dirty="0" err="1"/>
              <a:t>permanece</a:t>
            </a:r>
            <a:r>
              <a:rPr lang="en-US" sz="1600" dirty="0"/>
              <a:t> en </a:t>
            </a:r>
            <a:r>
              <a:rPr lang="en-US" sz="1600" dirty="0" err="1"/>
              <a:t>ti</a:t>
            </a:r>
            <a:r>
              <a:rPr lang="en-US" sz="1600" dirty="0"/>
              <a:t> </a:t>
            </a:r>
            <a:r>
              <a:rPr lang="en-US" sz="1600" dirty="0" err="1"/>
              <a:t>cuando</a:t>
            </a:r>
            <a:r>
              <a:rPr lang="en-US" sz="1600" dirty="0"/>
              <a:t> </a:t>
            </a:r>
            <a:r>
              <a:rPr lang="en-US" sz="1600" dirty="0" err="1"/>
              <a:t>dejas</a:t>
            </a:r>
            <a:r>
              <a:rPr lang="en-US" sz="1600" dirty="0"/>
              <a:t> de </a:t>
            </a:r>
            <a:r>
              <a:rPr lang="en-US" sz="1600" dirty="0" err="1"/>
              <a:t>identificarte</a:t>
            </a:r>
            <a:r>
              <a:rPr lang="en-US" sz="1600" dirty="0"/>
              <a:t> con </a:t>
            </a:r>
            <a:r>
              <a:rPr lang="en-US" sz="1600" dirty="0" err="1"/>
              <a:t>el</a:t>
            </a:r>
            <a:r>
              <a:rPr lang="en-US" sz="1600" dirty="0"/>
              <a:t> </a:t>
            </a:r>
            <a:r>
              <a:rPr lang="en-US" sz="1600" dirty="0" err="1"/>
              <a:t>personaje</a:t>
            </a:r>
            <a:endParaRPr lang="en-US" sz="1600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67A889A6-A001-4993-9647-9B94B2B155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71" b="94355" l="9383" r="89008">
                        <a14:foregroundMark x1="79088" y1="38710" x2="73458" y2="39516"/>
                        <a14:foregroundMark x1="76944" y1="89516" x2="76676" y2="81855"/>
                        <a14:foregroundMark x1="68097" y1="91532" x2="68365" y2="84677"/>
                        <a14:foregroundMark x1="88472" y1="94758" x2="84987" y2="79839"/>
                        <a14:foregroundMark x1="86595" y1="79839" x2="79088" y2="79435"/>
                        <a14:foregroundMark x1="80161" y1="46774" x2="69169" y2="42339"/>
                        <a14:foregroundMark x1="73190" y1="31855" x2="68901" y2="28226"/>
                        <a14:foregroundMark x1="81769" y1="27016" x2="79893" y2="23790"/>
                        <a14:foregroundMark x1="88472" y1="53226" x2="76408" y2="50806"/>
                        <a14:foregroundMark x1="87668" y1="29435" x2="84182" y2="27016"/>
                        <a14:foregroundMark x1="82306" y1="59677" x2="59249" y2="47581"/>
                        <a14:foregroundMark x1="59249" y1="47581" x2="58177" y2="47581"/>
                        <a14:foregroundMark x1="75871" y1="60081" x2="76408" y2="71371"/>
                        <a14:foregroundMark x1="69705" y1="82258" x2="66488" y2="81855"/>
                        <a14:foregroundMark x1="68901" y1="88710" x2="83646" y2="94758"/>
                        <a14:foregroundMark x1="88740" y1="79839" x2="88472" y2="75403"/>
                        <a14:foregroundMark x1="46113" y1="48790" x2="42895" y2="46371"/>
                        <a14:foregroundMark x1="45576" y1="46774" x2="27078" y2="26613"/>
                        <a14:foregroundMark x1="23592" y1="75806" x2="44772" y2="44355"/>
                        <a14:foregroundMark x1="50402" y1="45161" x2="19571" y2="30242"/>
                        <a14:foregroundMark x1="19571" y1="30242" x2="23056" y2="62500"/>
                        <a14:foregroundMark x1="23056" y1="62500" x2="45040" y2="46371"/>
                        <a14:foregroundMark x1="45040" y1="46371" x2="58713" y2="25403"/>
                        <a14:foregroundMark x1="37265" y1="72581" x2="46917" y2="39516"/>
                        <a14:foregroundMark x1="46917" y1="39516" x2="27882" y2="14516"/>
                        <a14:foregroundMark x1="27882" y1="14516" x2="10456" y2="56452"/>
                        <a14:foregroundMark x1="10456" y1="56452" x2="10724" y2="69355"/>
                        <a14:foregroundMark x1="14477" y1="90323" x2="54692" y2="45161"/>
                        <a14:foregroundMark x1="13405" y1="14919" x2="9383" y2="74597"/>
                        <a14:foregroundMark x1="9383" y1="74597" x2="9383" y2="74597"/>
                        <a14:foregroundMark x1="68901" y1="80645" x2="65684" y2="79435"/>
                        <a14:foregroundMark x1="73190" y1="77016" x2="72386" y2="77016"/>
                        <a14:foregroundMark x1="71850" y1="77016" x2="71850" y2="77016"/>
                        <a14:foregroundMark x1="85255" y1="76613" x2="85255" y2="76613"/>
                        <a14:foregroundMark x1="62198" y1="84274" x2="62198" y2="84274"/>
                        <a14:foregroundMark x1="64611" y1="84677" x2="64611" y2="84677"/>
                        <a14:foregroundMark x1="64879" y1="86290" x2="64879" y2="862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17614" flipH="1">
            <a:off x="1792257" y="2235869"/>
            <a:ext cx="1770265" cy="1196614"/>
          </a:xfrm>
          <a:prstGeom prst="rect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57DA5D5A-0BF5-4B59-AEF3-7E771BC7F0F6}"/>
              </a:ext>
            </a:extLst>
          </p:cNvPr>
          <p:cNvSpPr/>
          <p:nvPr/>
        </p:nvSpPr>
        <p:spPr>
          <a:xfrm>
            <a:off x="823062" y="4444049"/>
            <a:ext cx="2222083" cy="646331"/>
          </a:xfrm>
          <a:prstGeom prst="rect">
            <a:avLst/>
          </a:prstGeom>
          <a:solidFill>
            <a:srgbClr val="00B0F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 RENDICION</a:t>
            </a:r>
          </a:p>
          <a:p>
            <a:pPr algn="ctr"/>
            <a:r>
              <a:rPr lang="es-ES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DEL YO PEQUENO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AD136F34-4ED7-4326-8C2D-8E88497C49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3477" y="764080"/>
            <a:ext cx="1249788" cy="89619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62040E94-A4AD-4338-A56E-39BD71E292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0207" y="3174271"/>
            <a:ext cx="821733" cy="589243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BEA26BDC-285F-411A-885E-6783E45BD3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998915">
            <a:off x="3545016" y="2815434"/>
            <a:ext cx="2127688" cy="2078916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0DF2F3AE-48F1-4800-BA45-92195C6DA3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78111" y="3042564"/>
            <a:ext cx="1902117" cy="287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30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C22AC3B1-9F48-4E54-A38F-FF6833DA0AD4}"/>
              </a:ext>
            </a:extLst>
          </p:cNvPr>
          <p:cNvSpPr/>
          <p:nvPr/>
        </p:nvSpPr>
        <p:spPr>
          <a:xfrm>
            <a:off x="6402915" y="1164608"/>
            <a:ext cx="5083695" cy="40934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 final se comprende que</a:t>
            </a:r>
          </a:p>
          <a:p>
            <a:pPr algn="ctr"/>
            <a:r>
              <a:rPr lang="es-E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Uno </a:t>
            </a:r>
            <a:r>
              <a:rPr lang="es-E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 es el hacedor</a:t>
            </a:r>
            <a:endParaRPr lang="es-E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E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s-E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Que </a:t>
            </a:r>
            <a:r>
              <a:rPr lang="es-ES" sz="2800" b="1" i="1" u="sng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todo es la resonancia </a:t>
            </a:r>
          </a:p>
          <a:p>
            <a:pPr algn="ctr"/>
            <a:r>
              <a:rPr lang="es-E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 nuestra consciencia</a:t>
            </a:r>
          </a:p>
          <a:p>
            <a:pPr algn="ctr"/>
            <a:r>
              <a:rPr lang="es-E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 la consciencia</a:t>
            </a:r>
          </a:p>
          <a:p>
            <a:pPr algn="ctr"/>
            <a:endParaRPr lang="es-E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s-E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 que </a:t>
            </a:r>
            <a:r>
              <a:rPr lang="es-E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TODO</a:t>
            </a:r>
          </a:p>
          <a:p>
            <a:pPr algn="ctr"/>
            <a:r>
              <a:rPr lang="es-E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sucede por si mismo</a:t>
            </a:r>
            <a:endParaRPr lang="es-E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C08198B-FB3F-4BBC-8DA8-086B9842EF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140"/>
          <a:stretch/>
        </p:blipFill>
        <p:spPr>
          <a:xfrm>
            <a:off x="450206" y="447305"/>
            <a:ext cx="5746710" cy="333500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1D09AC9-DA9D-44E7-AFAC-9003BA7E09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509"/>
          <a:stretch/>
        </p:blipFill>
        <p:spPr>
          <a:xfrm>
            <a:off x="705390" y="4105377"/>
            <a:ext cx="5491527" cy="2305318"/>
          </a:xfrm>
          <a:prstGeom prst="rect">
            <a:avLst/>
          </a:prstGeom>
        </p:spPr>
      </p:pic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D887A919-4167-4A83-9B84-248A341FF7F6}"/>
              </a:ext>
            </a:extLst>
          </p:cNvPr>
          <p:cNvSpPr/>
          <p:nvPr/>
        </p:nvSpPr>
        <p:spPr>
          <a:xfrm>
            <a:off x="1017431" y="4105377"/>
            <a:ext cx="965915" cy="440865"/>
          </a:xfrm>
          <a:prstGeom prst="round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C001E507-B173-4950-846D-4E6B5E158BCD}"/>
              </a:ext>
            </a:extLst>
          </p:cNvPr>
          <p:cNvSpPr/>
          <p:nvPr/>
        </p:nvSpPr>
        <p:spPr>
          <a:xfrm>
            <a:off x="705389" y="6056752"/>
            <a:ext cx="5491527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s-ES" sz="32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Miedo               Amor</a:t>
            </a:r>
          </a:p>
        </p:txBody>
      </p:sp>
    </p:spTree>
    <p:extLst>
      <p:ext uri="{BB962C8B-B14F-4D97-AF65-F5344CB8AC3E}">
        <p14:creationId xmlns:p14="http://schemas.microsoft.com/office/powerpoint/2010/main" val="2897612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E493FA48-89FC-4C28-AB65-B4F493F5294F}"/>
              </a:ext>
            </a:extLst>
          </p:cNvPr>
          <p:cNvSpPr/>
          <p:nvPr/>
        </p:nvSpPr>
        <p:spPr>
          <a:xfrm>
            <a:off x="475003" y="1286303"/>
            <a:ext cx="5245346" cy="44935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 se trata DE CREERLO</a:t>
            </a:r>
          </a:p>
          <a:p>
            <a:pPr algn="ctr"/>
            <a:r>
              <a:rPr lang="es-ES" sz="2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Sino de invertir </a:t>
            </a:r>
          </a:p>
          <a:p>
            <a:pPr algn="ctr"/>
            <a:r>
              <a:rPr lang="es-ES" sz="2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tu forma de pensar</a:t>
            </a:r>
          </a:p>
          <a:p>
            <a:pPr algn="ctr"/>
            <a:r>
              <a:rPr lang="es-ES" sz="2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ESTE NO ES LIBRO PARA LEER</a:t>
            </a:r>
          </a:p>
          <a:p>
            <a:pPr algn="ctr"/>
            <a:endParaRPr lang="es-ES" sz="32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s-ES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Sino para</a:t>
            </a:r>
            <a:r>
              <a:rPr lang="es-ES" sz="24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cuestionar tus verdades</a:t>
            </a:r>
          </a:p>
          <a:p>
            <a:pPr algn="ctr"/>
            <a:r>
              <a:rPr lang="es-ES" sz="32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comprendiendo </a:t>
            </a:r>
          </a:p>
          <a:p>
            <a:pPr algn="ctr"/>
            <a:r>
              <a:rPr lang="es-ES" sz="32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que son </a:t>
            </a:r>
            <a:r>
              <a:rPr lang="es-ES" sz="32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mera ilusión</a:t>
            </a:r>
          </a:p>
          <a:p>
            <a:pPr algn="ctr"/>
            <a:endParaRPr lang="es-E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18416B9-310F-46EC-9076-9EABD1AB1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150" y="1001720"/>
            <a:ext cx="5898292" cy="525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812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AD3763F6-CD57-4593-9B14-C42D631A3DEE}"/>
              </a:ext>
            </a:extLst>
          </p:cNvPr>
          <p:cNvSpPr/>
          <p:nvPr/>
        </p:nvSpPr>
        <p:spPr>
          <a:xfrm>
            <a:off x="1129553" y="737667"/>
            <a:ext cx="5640080" cy="5593728"/>
          </a:xfrm>
          <a:prstGeom prst="roundRect">
            <a:avLst/>
          </a:prstGeom>
          <a:solidFill>
            <a:srgbClr val="92C6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Pasos Clave de la Técnica de Dejar Ir (Hawkins):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b="1" dirty="0">
                <a:solidFill>
                  <a:srgbClr val="0070C0"/>
                </a:solidFill>
              </a:rPr>
              <a:t>Identificar y Sentir: </a:t>
            </a:r>
            <a:r>
              <a:rPr lang="es-MX" dirty="0">
                <a:solidFill>
                  <a:schemeClr val="tx1"/>
                </a:solidFill>
              </a:rPr>
              <a:t>Reconoce la emoción (ira, miedo, culpa, tristeza) en tu cuerpo sin racionalizarla ni pensar en ella.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b="1" dirty="0">
                <a:solidFill>
                  <a:srgbClr val="0070C0"/>
                </a:solidFill>
              </a:rPr>
              <a:t>No Resistir: </a:t>
            </a:r>
            <a:r>
              <a:rPr lang="es-MX" dirty="0">
                <a:solidFill>
                  <a:schemeClr val="tx1"/>
                </a:solidFill>
              </a:rPr>
              <a:t>Permite que la sensación sea tal y como es, sin intentar cambiarla, reprimirla o escapar de ella.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b="1" dirty="0">
                <a:solidFill>
                  <a:srgbClr val="0070C0"/>
                </a:solidFill>
              </a:rPr>
              <a:t>Desapego (Soltar, perdonar):</a:t>
            </a:r>
            <a:r>
              <a:rPr lang="es-MX" dirty="0">
                <a:solidFill>
                  <a:srgbClr val="0070C0"/>
                </a:solidFill>
              </a:rPr>
              <a:t> </a:t>
            </a:r>
            <a:r>
              <a:rPr lang="es-MX" dirty="0">
                <a:solidFill>
                  <a:schemeClr val="tx1"/>
                </a:solidFill>
              </a:rPr>
              <a:t>Abandona el deseo de controlar o cambiar la emoción. Simplemente permítete experimentarla en su totalidad.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MX" b="1" dirty="0">
                <a:solidFill>
                  <a:srgbClr val="0070C0"/>
                </a:solidFill>
              </a:rPr>
              <a:t>Repetir:</a:t>
            </a:r>
            <a:r>
              <a:rPr lang="es-MX" dirty="0">
                <a:solidFill>
                  <a:srgbClr val="0070C0"/>
                </a:solidFill>
              </a:rPr>
              <a:t> </a:t>
            </a:r>
            <a:r>
              <a:rPr lang="es-MX" dirty="0">
                <a:solidFill>
                  <a:schemeClr val="tx1"/>
                </a:solidFill>
              </a:rPr>
              <a:t>Aplica este proceso ante cualquier malestar hasta que la energía se disipe por sí misma, lo que conlleva una liberación de presión interna.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05C9E61-86B5-49D3-84D0-37EABE2EE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8682" y="672353"/>
            <a:ext cx="4656525" cy="5932073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B6A12E20-E955-449E-AE2A-384C14C58799}"/>
              </a:ext>
            </a:extLst>
          </p:cNvPr>
          <p:cNvSpPr/>
          <p:nvPr/>
        </p:nvSpPr>
        <p:spPr>
          <a:xfrm>
            <a:off x="7161520" y="6185647"/>
            <a:ext cx="2643308" cy="4764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462346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3DC3862-01A7-4766-9FA0-EA3D32C0D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65" y="354974"/>
            <a:ext cx="11022883" cy="620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5414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6DDFF04-60A1-440E-B147-204FE2B08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642" y="499861"/>
            <a:ext cx="10811100" cy="608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318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466F979-1E09-4545-8967-30F1A029F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963" y="429028"/>
            <a:ext cx="11050074" cy="621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84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07DD7AB-F789-4C88-B783-7845440EA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305" y="319556"/>
            <a:ext cx="11114470" cy="625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12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534BE19-290B-4E91-8DF2-546C1AA29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909" y="350949"/>
            <a:ext cx="10944181" cy="615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0549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15C6DD2-10BE-4FF3-B74B-6ADCCCA58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583" y="428953"/>
            <a:ext cx="10666834" cy="6000094"/>
          </a:xfrm>
          <a:prstGeom prst="rect">
            <a:avLst/>
          </a:prstGeom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04974B5F-4F1E-4804-903F-8593F5DF0DD8}"/>
              </a:ext>
            </a:extLst>
          </p:cNvPr>
          <p:cNvSpPr/>
          <p:nvPr/>
        </p:nvSpPr>
        <p:spPr>
          <a:xfrm>
            <a:off x="5473522" y="4146998"/>
            <a:ext cx="5280338" cy="15969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MOMENTO MAGICO</a:t>
            </a:r>
          </a:p>
          <a:p>
            <a:pPr algn="ctr"/>
            <a:r>
              <a:rPr lang="en-US" dirty="0"/>
              <a:t>En </a:t>
            </a:r>
            <a:r>
              <a:rPr lang="en-US" dirty="0" err="1"/>
              <a:t>el</a:t>
            </a:r>
            <a:r>
              <a:rPr lang="en-US" dirty="0"/>
              <a:t> que </a:t>
            </a:r>
            <a:r>
              <a:rPr lang="en-US" dirty="0" err="1"/>
              <a:t>puedes</a:t>
            </a:r>
            <a:r>
              <a:rPr lang="en-US" dirty="0"/>
              <a:t> </a:t>
            </a:r>
            <a:r>
              <a:rPr lang="en-US" dirty="0" err="1"/>
              <a:t>liberar</a:t>
            </a:r>
            <a:r>
              <a:rPr lang="en-US" dirty="0"/>
              <a:t> las </a:t>
            </a:r>
            <a:r>
              <a:rPr lang="en-US" dirty="0" err="1"/>
              <a:t>cosas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78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6B40786-EE77-46CA-9E5C-6136755B3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59" b="96860" l="931" r="99845">
                        <a14:foregroundMark x1="6905" y1="4318" x2="76571" y2="35231"/>
                        <a14:foregroundMark x1="76571" y1="35231" x2="77192" y2="53288"/>
                        <a14:foregroundMark x1="77192" y1="53288" x2="55004" y2="66830"/>
                        <a14:foregroundMark x1="55004" y1="66830" x2="24360" y2="36801"/>
                        <a14:foregroundMark x1="24360" y1="36801" x2="65865" y2="44750"/>
                        <a14:foregroundMark x1="65865" y1="44750" x2="55081" y2="53680"/>
                        <a14:foregroundMark x1="55081" y1="53680" x2="51202" y2="42689"/>
                        <a14:foregroundMark x1="51202" y1="42689" x2="51202" y2="42689"/>
                        <a14:foregroundMark x1="66098" y1="10795" x2="78355" y2="15309"/>
                        <a14:foregroundMark x1="78355" y1="15309" x2="88984" y2="53680"/>
                        <a14:foregroundMark x1="88984" y1="53680" x2="69666" y2="80667"/>
                        <a14:foregroundMark x1="69666" y1="80667" x2="33359" y2="74190"/>
                        <a14:foregroundMark x1="33359" y1="74190" x2="16757" y2="16977"/>
                        <a14:foregroundMark x1="5431" y1="22080" x2="12956" y2="37586"/>
                        <a14:foregroundMark x1="12956" y1="37586" x2="21102" y2="81649"/>
                        <a14:foregroundMark x1="21102" y1="81649" x2="53452" y2="93523"/>
                        <a14:foregroundMark x1="53452" y1="93523" x2="65322" y2="93327"/>
                        <a14:foregroundMark x1="85570" y1="90186" x2="91466" y2="69382"/>
                        <a14:foregroundMark x1="91466" y1="69382" x2="89992" y2="11973"/>
                        <a14:foregroundMark x1="89992" y1="11973" x2="79131" y2="5692"/>
                        <a14:foregroundMark x1="79131" y1="5692" x2="42048" y2="4220"/>
                        <a14:foregroundMark x1="42048" y1="4220" x2="39255" y2="5299"/>
                        <a14:foregroundMark x1="94259" y1="90186" x2="98448" y2="36997"/>
                        <a14:foregroundMark x1="98448" y1="36997" x2="92785" y2="2748"/>
                        <a14:foregroundMark x1="92785" y1="2748" x2="5353" y2="2257"/>
                        <a14:foregroundMark x1="10473" y1="96173" x2="28006" y2="95093"/>
                        <a14:foregroundMark x1="28006" y1="95093" x2="42126" y2="95388"/>
                        <a14:foregroundMark x1="67960" y1="96860" x2="87742" y2="94995"/>
                        <a14:foregroundMark x1="87742" y1="94995" x2="87898" y2="94995"/>
                        <a14:foregroundMark x1="93406" y1="96173" x2="97983" y2="65260"/>
                        <a14:foregroundMark x1="97983" y1="65260" x2="97285" y2="55054"/>
                        <a14:foregroundMark x1="94569" y1="38960" x2="99845" y2="18842"/>
                        <a14:foregroundMark x1="99845" y1="18842" x2="99845" y2="18842"/>
                        <a14:foregroundMark x1="3413" y1="14917" x2="931" y2="36997"/>
                        <a14:foregroundMark x1="16835" y1="93916" x2="20791" y2="64573"/>
                        <a14:foregroundMark x1="25989" y1="82826" x2="26377" y2="59666"/>
                        <a14:foregroundMark x1="86579" y1="6281" x2="86579" y2="6281"/>
                        <a14:backgroundMark x1="4655" y1="40137" x2="3957" y2="737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42875" y="923796"/>
            <a:ext cx="6337993" cy="501040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9249B36-C7BB-48D3-9876-5D3184A65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372" y="1099176"/>
            <a:ext cx="2320194" cy="323098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C0E69C3-8740-407D-8D9E-27229B5D85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030319">
            <a:off x="1749759" y="4015867"/>
            <a:ext cx="1472315" cy="224425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D40EB22B-6CB9-49A7-BCAD-04A3833CF1D7}"/>
              </a:ext>
            </a:extLst>
          </p:cNvPr>
          <p:cNvSpPr/>
          <p:nvPr/>
        </p:nvSpPr>
        <p:spPr>
          <a:xfrm>
            <a:off x="9982855" y="3192166"/>
            <a:ext cx="1854995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Recompensa</a:t>
            </a:r>
          </a:p>
          <a:p>
            <a:pPr algn="ctr"/>
            <a:r>
              <a:rPr lang="es-E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oculta</a:t>
            </a:r>
            <a:endParaRPr lang="es-E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CD7E969-95A9-4065-A5A5-E462EAE17703}"/>
              </a:ext>
            </a:extLst>
          </p:cNvPr>
          <p:cNvSpPr/>
          <p:nvPr/>
        </p:nvSpPr>
        <p:spPr>
          <a:xfrm>
            <a:off x="9940947" y="1826300"/>
            <a:ext cx="1798890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 mide Hz</a:t>
            </a:r>
          </a:p>
          <a:p>
            <a:pPr algn="ctr"/>
            <a:r>
              <a:rPr lang="es-E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Mide verdad</a:t>
            </a:r>
          </a:p>
          <a:p>
            <a:pPr algn="ctr"/>
            <a:r>
              <a:rPr lang="es-E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vs falsedad</a:t>
            </a:r>
            <a:endParaRPr lang="es-E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2A6968A-635B-414E-B772-01FC5B8E08B4}"/>
              </a:ext>
            </a:extLst>
          </p:cNvPr>
          <p:cNvSpPr/>
          <p:nvPr/>
        </p:nvSpPr>
        <p:spPr>
          <a:xfrm>
            <a:off x="9865387" y="4250256"/>
            <a:ext cx="2012089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 intentes</a:t>
            </a:r>
          </a:p>
          <a:p>
            <a:pPr algn="ctr"/>
            <a:r>
              <a:rPr lang="es-E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cambiar afuera</a:t>
            </a:r>
          </a:p>
          <a:p>
            <a:pPr algn="ctr"/>
            <a:r>
              <a:rPr lang="es-E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Alineate</a:t>
            </a:r>
            <a:r>
              <a:rPr lang="es-E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s-E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 l a verdad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959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7F3F8C12-851B-48F0-94CF-32F559396F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556"/>
          <a:stretch/>
        </p:blipFill>
        <p:spPr>
          <a:xfrm>
            <a:off x="622509" y="448735"/>
            <a:ext cx="5216366" cy="5791200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FE7F083E-CF35-40E8-A793-C03DE0BC61C7}"/>
              </a:ext>
            </a:extLst>
          </p:cNvPr>
          <p:cNvSpPr/>
          <p:nvPr/>
        </p:nvSpPr>
        <p:spPr>
          <a:xfrm>
            <a:off x="6208793" y="140263"/>
            <a:ext cx="5042560" cy="236988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s-E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 </a:t>
            </a:r>
            <a:r>
              <a:rPr lang="es-E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Pensamiento genera </a:t>
            </a:r>
          </a:p>
          <a:p>
            <a:pPr algn="ctr"/>
            <a:r>
              <a:rPr lang="es-E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una emoción </a:t>
            </a:r>
          </a:p>
          <a:p>
            <a:pPr algn="ctr"/>
            <a:r>
              <a:rPr lang="es-ES" sz="2400" b="1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cada emoción t</a:t>
            </a:r>
            <a:r>
              <a:rPr lang="es-ES" sz="2400" b="1" cap="none" spc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iene una </a:t>
            </a:r>
            <a:r>
              <a:rPr lang="es-ES" sz="4000" b="1" cap="none" spc="0" dirty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frecuencia</a:t>
            </a:r>
            <a:endParaRPr lang="es-ES" sz="2400" b="1" cap="none" spc="0" dirty="0">
              <a:ln w="0"/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331E8D65-9465-4ABB-81E5-9E0F188DD275}"/>
              </a:ext>
            </a:extLst>
          </p:cNvPr>
          <p:cNvSpPr/>
          <p:nvPr/>
        </p:nvSpPr>
        <p:spPr>
          <a:xfrm>
            <a:off x="6350970" y="2582614"/>
            <a:ext cx="5042560" cy="169277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Descubrimiento de Hawkins</a:t>
            </a:r>
          </a:p>
          <a:p>
            <a:pPr algn="ctr"/>
            <a:endParaRPr lang="es-E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s-E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Esa emoción </a:t>
            </a:r>
            <a:r>
              <a:rPr lang="es-E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 conecta </a:t>
            </a:r>
            <a:r>
              <a:rPr lang="es-E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 miles de pensamientos de esa misma frecuencia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BB288B8-A76B-4BA0-BB6E-0218C5BC71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992"/>
          <a:stretch/>
        </p:blipFill>
        <p:spPr>
          <a:xfrm>
            <a:off x="7634000" y="4347856"/>
            <a:ext cx="2476500" cy="226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5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EC432D6-BF26-4F4A-873E-066DB4250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26" y="355242"/>
            <a:ext cx="5035640" cy="453743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E5B61F0-3E47-4857-8E8A-59DC3D0EE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7657" y="390375"/>
            <a:ext cx="4502302" cy="4502302"/>
          </a:xfrm>
          <a:prstGeom prst="rect">
            <a:avLst/>
          </a:prstGeom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C8110E28-C25E-42C5-A03D-3FF5E45C7B82}"/>
              </a:ext>
            </a:extLst>
          </p:cNvPr>
          <p:cNvSpPr/>
          <p:nvPr/>
        </p:nvSpPr>
        <p:spPr>
          <a:xfrm>
            <a:off x="699247" y="5009016"/>
            <a:ext cx="4525895" cy="1590596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Emision</a:t>
            </a:r>
            <a:r>
              <a:rPr lang="en-US" b="1" dirty="0"/>
              <a:t> </a:t>
            </a:r>
            <a:r>
              <a:rPr lang="en-US" b="1" dirty="0" err="1"/>
              <a:t>inestable</a:t>
            </a:r>
            <a:endParaRPr lang="en-US" b="1" dirty="0"/>
          </a:p>
          <a:p>
            <a:pPr algn="ctr"/>
            <a:r>
              <a:rPr lang="en-US" dirty="0">
                <a:solidFill>
                  <a:srgbClr val="FFC000"/>
                </a:solidFill>
              </a:rPr>
              <a:t>La </a:t>
            </a:r>
            <a:r>
              <a:rPr lang="en-US" dirty="0" err="1">
                <a:solidFill>
                  <a:srgbClr val="FFC000"/>
                </a:solidFill>
              </a:rPr>
              <a:t>frecuencia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dominante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determian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tu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realidad</a:t>
            </a:r>
            <a:endParaRPr lang="en-US" dirty="0">
              <a:solidFill>
                <a:srgbClr val="FFC000"/>
              </a:solidFill>
            </a:endParaRPr>
          </a:p>
          <a:p>
            <a:pPr algn="ctr"/>
            <a:r>
              <a:rPr lang="en-US" sz="1600" dirty="0" err="1"/>
              <a:t>Acepto</a:t>
            </a:r>
            <a:r>
              <a:rPr lang="en-US" sz="1600" dirty="0"/>
              <a:t> mi </a:t>
            </a:r>
            <a:r>
              <a:rPr lang="en-US" sz="1600" dirty="0" err="1"/>
              <a:t>inestabilidad</a:t>
            </a:r>
            <a:r>
              <a:rPr lang="en-US" sz="1600" dirty="0"/>
              <a:t>, </a:t>
            </a:r>
            <a:r>
              <a:rPr lang="en-US" sz="1600" dirty="0" err="1"/>
              <a:t>acepto</a:t>
            </a:r>
            <a:r>
              <a:rPr lang="en-US" sz="1600" dirty="0"/>
              <a:t> </a:t>
            </a:r>
            <a:r>
              <a:rPr lang="en-US" sz="1600" dirty="0" err="1"/>
              <a:t>esta</a:t>
            </a:r>
            <a:r>
              <a:rPr lang="en-US" sz="1600" dirty="0"/>
              <a:t> </a:t>
            </a:r>
            <a:r>
              <a:rPr lang="en-US" sz="1600" dirty="0" err="1"/>
              <a:t>vibracion</a:t>
            </a:r>
            <a:r>
              <a:rPr lang="en-US" sz="1600" dirty="0"/>
              <a:t> de </a:t>
            </a:r>
            <a:r>
              <a:rPr lang="en-US" sz="1600" dirty="0" err="1"/>
              <a:t>caos</a:t>
            </a:r>
            <a:endParaRPr lang="en-US" sz="1600" dirty="0"/>
          </a:p>
          <a:p>
            <a:pPr algn="ctr"/>
            <a:r>
              <a:rPr lang="en-US" sz="1600" dirty="0" err="1">
                <a:solidFill>
                  <a:srgbClr val="92C6D8"/>
                </a:solidFill>
              </a:rPr>
              <a:t>Frecuencia</a:t>
            </a:r>
            <a:r>
              <a:rPr lang="en-US" sz="1600" dirty="0">
                <a:solidFill>
                  <a:srgbClr val="92C6D8"/>
                </a:solidFill>
              </a:rPr>
              <a:t> </a:t>
            </a:r>
            <a:r>
              <a:rPr lang="en-US" sz="1600" dirty="0" err="1">
                <a:solidFill>
                  <a:srgbClr val="92C6D8"/>
                </a:solidFill>
              </a:rPr>
              <a:t>sube</a:t>
            </a:r>
            <a:endParaRPr lang="es-MX" dirty="0">
              <a:solidFill>
                <a:srgbClr val="92C6D8"/>
              </a:solidFill>
            </a:endParaRP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90B64F97-4CAF-494B-8FDD-F90F618BA5FC}"/>
              </a:ext>
            </a:extLst>
          </p:cNvPr>
          <p:cNvSpPr/>
          <p:nvPr/>
        </p:nvSpPr>
        <p:spPr>
          <a:xfrm>
            <a:off x="5747657" y="5009016"/>
            <a:ext cx="4717997" cy="16520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PARA EL YO SUPERIOR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La </a:t>
            </a:r>
            <a:r>
              <a:rPr lang="en-US" b="1" dirty="0" err="1">
                <a:solidFill>
                  <a:schemeClr val="tx1"/>
                </a:solidFill>
              </a:rPr>
              <a:t>inestabilidad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i="1" u="sng" dirty="0"/>
              <a:t>no es un error </a:t>
            </a:r>
          </a:p>
          <a:p>
            <a:pPr algn="ctr"/>
            <a:r>
              <a:rPr lang="en-US" dirty="0"/>
              <a:t>es un </a:t>
            </a:r>
            <a:r>
              <a:rPr lang="en-US" dirty="0" err="1"/>
              <a:t>proceso</a:t>
            </a:r>
            <a:r>
              <a:rPr lang="en-US" dirty="0"/>
              <a:t> de las </a:t>
            </a:r>
            <a:r>
              <a:rPr lang="en-US" dirty="0" err="1"/>
              <a:t>placas</a:t>
            </a:r>
            <a:r>
              <a:rPr lang="en-US" dirty="0"/>
              <a:t> </a:t>
            </a:r>
            <a:r>
              <a:rPr lang="en-US" dirty="0" err="1"/>
              <a:t>tectonicas</a:t>
            </a:r>
            <a:r>
              <a:rPr lang="en-US" dirty="0"/>
              <a:t> de </a:t>
            </a:r>
            <a:r>
              <a:rPr lang="en-US" dirty="0" err="1"/>
              <a:t>tu</a:t>
            </a:r>
            <a:r>
              <a:rPr lang="en-US" dirty="0"/>
              <a:t> ego </a:t>
            </a:r>
            <a:r>
              <a:rPr lang="en-US" dirty="0" err="1"/>
              <a:t>moviendose</a:t>
            </a:r>
            <a:r>
              <a:rPr lang="en-US" dirty="0"/>
              <a:t> para </a:t>
            </a:r>
            <a:r>
              <a:rPr lang="en-US" dirty="0" err="1"/>
              <a:t>dar</a:t>
            </a:r>
            <a:r>
              <a:rPr lang="en-US" dirty="0"/>
              <a:t> paso a un </a:t>
            </a:r>
            <a:r>
              <a:rPr lang="en-US" dirty="0" err="1"/>
              <a:t>terreno</a:t>
            </a:r>
            <a:r>
              <a:rPr lang="en-US" dirty="0"/>
              <a:t> mas </a:t>
            </a:r>
            <a:r>
              <a:rPr lang="en-US" dirty="0" err="1"/>
              <a:t>Solido</a:t>
            </a:r>
            <a:r>
              <a:rPr lang="en-US" dirty="0"/>
              <a:t>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9549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1955ABB-46AB-4E52-BB58-DAE7740A9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380" y="1895492"/>
            <a:ext cx="8652222" cy="443217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C0F4C09-EC30-4A84-B844-AC4B6A6FE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5467" y="583407"/>
            <a:ext cx="7690961" cy="1312085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72FAD9A-5BF3-41C7-B23D-0011D2D0D38F}"/>
              </a:ext>
            </a:extLst>
          </p:cNvPr>
          <p:cNvSpPr/>
          <p:nvPr/>
        </p:nvSpPr>
        <p:spPr>
          <a:xfrm>
            <a:off x="4843756" y="1715497"/>
            <a:ext cx="3329796" cy="359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MISMA FRECUENCIA</a:t>
            </a:r>
            <a:endParaRPr lang="es-MX" sz="2400" b="1" dirty="0"/>
          </a:p>
        </p:txBody>
      </p:sp>
    </p:spTree>
    <p:extLst>
      <p:ext uri="{BB962C8B-B14F-4D97-AF65-F5344CB8AC3E}">
        <p14:creationId xmlns:p14="http://schemas.microsoft.com/office/powerpoint/2010/main" val="1861684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AA3F691-EE68-4966-9335-1C44B603E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36" y="123171"/>
            <a:ext cx="9372411" cy="6295136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B0097808-C3BC-4C5D-B893-781A4689FDD6}"/>
              </a:ext>
            </a:extLst>
          </p:cNvPr>
          <p:cNvSpPr/>
          <p:nvPr/>
        </p:nvSpPr>
        <p:spPr>
          <a:xfrm>
            <a:off x="10088344" y="1254349"/>
            <a:ext cx="187743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SALA DE </a:t>
            </a:r>
          </a:p>
          <a:p>
            <a:pPr algn="ctr"/>
            <a:r>
              <a:rPr lang="es-ES" sz="2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MIEDO 100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FDBE45E-F29C-4385-B1AC-5B3194122EE3}"/>
              </a:ext>
            </a:extLst>
          </p:cNvPr>
          <p:cNvSpPr/>
          <p:nvPr/>
        </p:nvSpPr>
        <p:spPr>
          <a:xfrm>
            <a:off x="9887968" y="2464331"/>
            <a:ext cx="2114681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b="0" cap="none" spc="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 película </a:t>
            </a:r>
          </a:p>
          <a:p>
            <a:pPr algn="ctr"/>
            <a:r>
              <a:rPr lang="es-ES" sz="1600" b="0" cap="none" spc="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proyección de </a:t>
            </a:r>
          </a:p>
          <a:p>
            <a:pPr algn="ctr"/>
            <a:r>
              <a:rPr lang="es-ES" sz="16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Tu estado </a:t>
            </a:r>
          </a:p>
          <a:p>
            <a:pPr algn="ctr"/>
            <a:r>
              <a:rPr lang="es-ES" sz="16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 conciencia</a:t>
            </a:r>
          </a:p>
          <a:p>
            <a:pPr algn="ctr"/>
            <a:endParaRPr lang="es-ES" sz="2000" b="0" cap="none" spc="0" dirty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s-ES" sz="2000" b="0" cap="none" spc="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MENTE</a:t>
            </a:r>
          </a:p>
          <a:p>
            <a:pPr algn="ctr"/>
            <a:r>
              <a:rPr lang="es-ES" sz="2000" b="0" cap="none" spc="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COLECTIVA </a:t>
            </a:r>
          </a:p>
          <a:p>
            <a:pPr algn="ctr"/>
            <a:r>
              <a:rPr lang="es-ES" sz="2000" b="0" cap="none" spc="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PROYECTANDO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93337D2-47DE-4473-97BB-14ADA0321EC1}"/>
              </a:ext>
            </a:extLst>
          </p:cNvPr>
          <p:cNvSpPr/>
          <p:nvPr/>
        </p:nvSpPr>
        <p:spPr>
          <a:xfrm>
            <a:off x="9924838" y="5018876"/>
            <a:ext cx="204094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OPORTUNIDAD DE </a:t>
            </a:r>
          </a:p>
          <a:p>
            <a:pPr algn="ctr"/>
            <a:r>
              <a:rPr lang="es-ES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DESHACIMIENTO</a:t>
            </a:r>
            <a:endParaRPr lang="es-ES" sz="16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0791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EA92D60-28DF-467F-ADE0-D021E6985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215" y="263767"/>
            <a:ext cx="3681047" cy="5521571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B522C935-ED50-4854-9ED5-EB53AF56ADF4}"/>
              </a:ext>
            </a:extLst>
          </p:cNvPr>
          <p:cNvSpPr/>
          <p:nvPr/>
        </p:nvSpPr>
        <p:spPr>
          <a:xfrm>
            <a:off x="916281" y="5767753"/>
            <a:ext cx="39469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ENOJO 150</a:t>
            </a:r>
            <a:endParaRPr lang="es-E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35F42CA-1501-4577-85D1-3911BA652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914399"/>
            <a:ext cx="2760785" cy="159756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9B0C08E-C958-4693-A334-7DFF28C4F7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710" y="263767"/>
            <a:ext cx="2740924" cy="2320649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62368FF6-14F1-412B-863D-0649556BB5AC}"/>
              </a:ext>
            </a:extLst>
          </p:cNvPr>
          <p:cNvSpPr/>
          <p:nvPr/>
        </p:nvSpPr>
        <p:spPr>
          <a:xfrm>
            <a:off x="6739397" y="1713179"/>
            <a:ext cx="4245073" cy="48320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YO </a:t>
            </a:r>
          </a:p>
          <a:p>
            <a:pPr algn="ctr"/>
            <a:r>
              <a:rPr lang="es-ES" sz="3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Proposito</a:t>
            </a:r>
            <a:r>
              <a:rPr lang="es-E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superior</a:t>
            </a:r>
          </a:p>
          <a:p>
            <a:pPr algn="ctr"/>
            <a:r>
              <a:rPr lang="es-E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 proyección hacerlo visible</a:t>
            </a:r>
          </a:p>
          <a:p>
            <a:pPr algn="ctr"/>
            <a:r>
              <a:rPr lang="es-E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como  herramienta de </a:t>
            </a:r>
          </a:p>
          <a:p>
            <a:pPr algn="ctr"/>
            <a:r>
              <a:rPr lang="es-ES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Sanación, libertad</a:t>
            </a:r>
            <a:endParaRPr lang="es-ES" sz="2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es-ES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s-ES" sz="32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</a:t>
            </a:r>
            <a:r>
              <a:rPr lang="es-ES" sz="32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 EGO</a:t>
            </a:r>
          </a:p>
          <a:p>
            <a:pPr algn="ctr"/>
            <a:r>
              <a:rPr lang="es-ES" sz="2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Poner mi sombra fuera</a:t>
            </a:r>
          </a:p>
          <a:p>
            <a:pPr algn="ctr"/>
            <a:r>
              <a:rPr lang="es-ES" sz="2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lo que </a:t>
            </a:r>
            <a:r>
              <a:rPr lang="es-ES" sz="2000" u="sng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 quiero ver </a:t>
            </a:r>
            <a:r>
              <a:rPr lang="es-ES" sz="2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 mi</a:t>
            </a:r>
          </a:p>
          <a:p>
            <a:pPr algn="ctr"/>
            <a:r>
              <a:rPr lang="es-ES" sz="20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Culpar, </a:t>
            </a:r>
            <a:r>
              <a:rPr lang="es-ES" sz="2000" b="1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enjuiciar,victima</a:t>
            </a:r>
            <a:endParaRPr lang="es-ES" sz="20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s-ES" sz="2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te señaló a ti como responsable</a:t>
            </a:r>
          </a:p>
          <a:p>
            <a:pPr algn="ctr"/>
            <a:r>
              <a:rPr lang="es-ES" sz="2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uso al otro para ocultar mi dolor</a:t>
            </a:r>
          </a:p>
          <a:p>
            <a:pPr algn="ctr"/>
            <a:r>
              <a:rPr lang="es-ES" sz="2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supervivencia</a:t>
            </a:r>
            <a:endParaRPr lang="es-ES" sz="32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0028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1D456BA-EA39-4759-8116-8DC4A3CCD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4359" y="3036839"/>
            <a:ext cx="5257686" cy="355444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74606F0-4698-4566-BC87-13E9CD6BE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329" y="266713"/>
            <a:ext cx="5094805" cy="2632197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EE1BEDAC-C061-46EB-AEA4-FEAE8FC33232}"/>
              </a:ext>
            </a:extLst>
          </p:cNvPr>
          <p:cNvSpPr/>
          <p:nvPr/>
        </p:nvSpPr>
        <p:spPr>
          <a:xfrm>
            <a:off x="217359" y="1901799"/>
            <a:ext cx="166873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800" b="0" cap="none" spc="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5%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6BEF65E-D226-4382-B43E-755CCCC5ED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99" b="89965" l="6471" r="90980">
                        <a14:foregroundMark x1="7647" y1="39787" x2="6471" y2="46871"/>
                        <a14:foregroundMark x1="90980" y1="58796" x2="90980" y2="587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7742" y="1215326"/>
            <a:ext cx="3464782" cy="546359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0307B72-118A-48F9-BCB4-21B05836D7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814" y="4732199"/>
            <a:ext cx="2334970" cy="1322947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11197652-26EE-49B4-B0EC-145117E3AA5B}"/>
              </a:ext>
            </a:extLst>
          </p:cNvPr>
          <p:cNvSpPr/>
          <p:nvPr/>
        </p:nvSpPr>
        <p:spPr>
          <a:xfrm>
            <a:off x="1103678" y="676717"/>
            <a:ext cx="394210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 RESISTENCIA</a:t>
            </a:r>
          </a:p>
          <a:p>
            <a:pPr algn="ctr"/>
            <a:r>
              <a:rPr lang="es-E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CREA SUFRIMIENTO</a:t>
            </a:r>
            <a:endParaRPr lang="es-E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9F7AC25-6A13-48E3-A690-5FC20C9ED95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630" t="2036" r="28345"/>
          <a:stretch/>
        </p:blipFill>
        <p:spPr>
          <a:xfrm>
            <a:off x="6260356" y="711635"/>
            <a:ext cx="1423678" cy="174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1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la de reuniones Ion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{8CC355F6-6692-48F0-A583-E8F04D71B55E}TF229edf6a-8a49-49ee-a0a6-503705294748c4f05f52-777094320901</Template>
  <TotalTime>2825</TotalTime>
  <Words>706</Words>
  <Application>Microsoft Office PowerPoint</Application>
  <PresentationFormat>Panorámica</PresentationFormat>
  <Paragraphs>174</Paragraphs>
  <Slides>26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3" baseType="lpstr">
      <vt:lpstr>Aharoni</vt:lpstr>
      <vt:lpstr>Arial</vt:lpstr>
      <vt:lpstr>Calibri</vt:lpstr>
      <vt:lpstr>Century Gothic</vt:lpstr>
      <vt:lpstr>Ink Free</vt:lpstr>
      <vt:lpstr>Wingdings 3</vt:lpstr>
      <vt:lpstr>Sala de reuniones Ion</vt:lpstr>
      <vt:lpstr>El ojo de YO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ojo de YO</dc:title>
  <dc:creator>Nuria orozco</dc:creator>
  <cp:lastModifiedBy>Nuria orozco</cp:lastModifiedBy>
  <cp:revision>87</cp:revision>
  <dcterms:created xsi:type="dcterms:W3CDTF">2026-03-06T21:23:51Z</dcterms:created>
  <dcterms:modified xsi:type="dcterms:W3CDTF">2026-03-10T17:22:49Z</dcterms:modified>
</cp:coreProperties>
</file>